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13" r:id="rId35"/>
    <p:sldId id="306" r:id="rId36"/>
    <p:sldId id="307" r:id="rId37"/>
    <p:sldId id="308" r:id="rId38"/>
    <p:sldId id="309" r:id="rId39"/>
    <p:sldId id="310" r:id="rId40"/>
    <p:sldId id="311" r:id="rId41"/>
    <p:sldId id="312" r:id="rId42"/>
    <p:sldId id="314" r:id="rId4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543" autoAdjust="0"/>
    <p:restoredTop sz="94652" autoAdjust="0"/>
  </p:normalViewPr>
  <p:slideViewPr>
    <p:cSldViewPr>
      <p:cViewPr varScale="1">
        <p:scale>
          <a:sx n="73" d="100"/>
          <a:sy n="73" d="100"/>
        </p:scale>
        <p:origin x="-11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9604637A-0AFE-4322-BD04-5E625D5753C2}"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999BFE6-AF45-46C6-AC03-EA6C8A59B84D}"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4667D274-1FEF-4A51-B99B-FAB26A97E417}"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7D6828A4-6D6C-477B-AA85-D4E9B2206477}"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929F280A-9612-4649-AD27-B42EBE26F27A}"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66A51772-041A-422F-9DB1-5EC55741645B}"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31B152D9-F32F-497D-BE42-7DA70EE01B04}"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0766C70E-0A55-49B6-90BA-28B73881E133}"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610C8582-5630-4090-96BD-7C1294A47395}"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EE68EA09-7926-4548-958F-3E7F9793255A}"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0221618-F5C4-4683-8F44-D9C551E4BA94}"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666007C-6A24-4C9A-96C6-D1A0F1984D71}"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C:\Users\FERNANDO\Desktop\CNO%20GAS%20PRESENTACI&#211;N\hot%20tapping.wm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Plano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000100" y="428604"/>
            <a:ext cx="7772400" cy="4786346"/>
          </a:xfrm>
          <a:prstGeom prst="rect">
            <a:avLst/>
          </a:prstGeom>
        </p:spPr>
        <p:txBody>
          <a:bodyPr/>
          <a:lstStyle/>
          <a:p>
            <a:pPr lvl="0" algn="ctr">
              <a:spcBef>
                <a:spcPct val="0"/>
              </a:spcBef>
              <a:defRPr/>
            </a:pPr>
            <a:r>
              <a:rPr lang="es-ES" sz="4500" dirty="0" smtClean="0">
                <a:solidFill>
                  <a:schemeClr val="tx1">
                    <a:lumMod val="75000"/>
                    <a:lumOff val="25000"/>
                  </a:schemeClr>
                </a:solidFill>
                <a:latin typeface="Arial Narrow" pitchFamily="34" charset="0"/>
                <a:cs typeface="Arial" pitchFamily="34" charset="0"/>
              </a:rPr>
              <a:t>Asesoría para la revisión y actualización de los costos eficientes de las unidades constructivas definidas por la CREG en la Resolución CREG-169 de 2011.</a:t>
            </a:r>
            <a:endParaRPr kumimoji="0" lang="es-CO" sz="45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4" name="Picture 5" descr="ESFERA"/>
          <p:cNvPicPr>
            <a:picLocks noChangeAspect="1" noChangeArrowheads="1"/>
          </p:cNvPicPr>
          <p:nvPr/>
        </p:nvPicPr>
        <p:blipFill>
          <a:blip r:embed="rId2"/>
          <a:srcRect/>
          <a:stretch>
            <a:fillRect/>
          </a:stretch>
        </p:blipFill>
        <p:spPr bwMode="auto">
          <a:xfrm>
            <a:off x="3786182" y="4599400"/>
            <a:ext cx="2146890" cy="1735308"/>
          </a:xfrm>
          <a:prstGeom prst="roundRect">
            <a:avLst>
              <a:gd name="adj" fmla="val 13863"/>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71538" y="5929330"/>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 hot tap,</a:t>
            </a:r>
            <a:r>
              <a:rPr kumimoji="0" lang="en-US" sz="15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a:t>
            </a:r>
            <a:r>
              <a:rPr kumimoji="0" lang="en-US" sz="1500" b="1" u="none" strike="noStrike" kern="1200" cap="none" spc="0" normalizeH="0" noProof="0" dirty="0" err="1" smtClean="0">
                <a:ln>
                  <a:noFill/>
                </a:ln>
                <a:solidFill>
                  <a:schemeClr val="tx1">
                    <a:lumMod val="75000"/>
                    <a:lumOff val="25000"/>
                  </a:schemeClr>
                </a:solidFill>
                <a:effectLst/>
                <a:uLnTx/>
                <a:uFillTx/>
                <a:latin typeface="Arial Narrow" pitchFamily="34" charset="0"/>
                <a:ea typeface="+mj-ea"/>
                <a:cs typeface="Arial" pitchFamily="34" charset="0"/>
              </a:rPr>
              <a:t>derivación</a:t>
            </a:r>
            <a:r>
              <a:rPr kumimoji="0" lang="en-US" sz="15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con by pass,</a:t>
            </a:r>
            <a:endParaRPr kumimoji="0" lang="en-US" sz="15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929190" y="4071942"/>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Derivación</a:t>
            </a:r>
            <a:r>
              <a:rPr kumimoji="0" lang="en-US" sz="15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tee </a:t>
            </a:r>
            <a:r>
              <a:rPr kumimoji="0" lang="en-US" sz="15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sencilla</a:t>
            </a:r>
            <a:r>
              <a:rPr kumimoji="0" lang="en-US" sz="15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a:t>
            </a:r>
            <a:endParaRPr kumimoji="0" lang="en-US" sz="15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10"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4414" y="2428868"/>
            <a:ext cx="3791989" cy="3237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descr="D:\heriberto\Heriberto Gualdron\NUEVAS CONEXIONES\PUNTOS DE SALIDA\4. EN PROCESO DE CONSTRUCCION\A CARGO DE TGI\METROGAS - SANTANA\CONSTRUCCION\COPIA CD DOSSIER METROGAS-SANTANA\07 REG FOTOGRÁFICO\CITY GATE-SANTAN (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3504" y="857232"/>
            <a:ext cx="3847722" cy="30465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00100" y="5857892"/>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Dispositivo</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de perforación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5000628" y="464344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Pedazo de tubo extraido después de la perforación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1785926"/>
            <a:ext cx="3643338" cy="382326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2066" y="714356"/>
            <a:ext cx="3890142" cy="37147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71670" y="285728"/>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57224" y="5715016"/>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Vista general del pedazo de tubo extraido de la perforación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Sistema para sellar  thread o ring.</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4414" y="1214422"/>
            <a:ext cx="3571900" cy="435771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00628" y="1214422"/>
            <a:ext cx="3907665" cy="439533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71670" y="214290"/>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60960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Ver brida con el sello</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solidFill>
                <a:effectLst/>
                <a:uLnTx/>
                <a:uFillTx/>
                <a:latin typeface="Arial Narrow" pitchFamily="34" charset="0"/>
                <a:ea typeface="+mj-ea"/>
                <a:cs typeface="Arial" pitchFamily="34" charset="0"/>
              </a:rPr>
              <a:t>Ver</a:t>
            </a:r>
            <a:r>
              <a:rPr lang="en-US" sz="1400" b="1" dirty="0" smtClean="0">
                <a:latin typeface="Arial Narrow" pitchFamily="34" charset="0"/>
                <a:ea typeface="+mj-ea"/>
                <a:cs typeface="Arial" pitchFamily="34" charset="0"/>
              </a:rPr>
              <a:t> accesorio 3 way tee con sello y su reparación en la protección (pintura).</a:t>
            </a:r>
            <a:endParaRPr kumimoji="0" lang="en-US" sz="1400" b="1" u="none" strike="noStrike" kern="1200" cap="none" spc="0" normalizeH="0" baseline="0" noProof="0" dirty="0">
              <a:ln>
                <a:noFill/>
              </a:ln>
              <a:solidFill>
                <a:schemeClr val="tx1"/>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928670"/>
            <a:ext cx="3643338" cy="46418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83592" y="928670"/>
            <a:ext cx="3674688" cy="46418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95352"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Split tee con brida.</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Proceso de soldadura</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5000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Esferica soldada  para derivación .  Ver </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prueba de tintas penetrantes.</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4414" y="902493"/>
            <a:ext cx="3714776" cy="456946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902494"/>
            <a:ext cx="3857652" cy="459820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285984"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142976" y="5715016"/>
            <a:ext cx="3786214" cy="5715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Esferica la cual quedará de sacrificio. Ver brida ciega.</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5143504" y="5715016"/>
            <a:ext cx="3714776" cy="5000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Sistema con hot tap</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esferica de sacrificio. Ver caja de inspección donde quedará la válvula.</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2196" y="1571612"/>
            <a:ext cx="3816994" cy="392909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1571612"/>
            <a:ext cx="3805573" cy="390842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357422" y="571480"/>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92919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Caja de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inspección</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Ver</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topografia</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1537" y="991002"/>
            <a:ext cx="3714777" cy="365244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4 Imagen"/>
          <p:cNvPicPr>
            <a:picLocks noChangeAspect="1"/>
          </p:cNvPicPr>
          <p:nvPr/>
        </p:nvPicPr>
        <p:blipFill rotWithShape="1">
          <a:blip r:embed="rId3"/>
          <a:srcRect l="31643" t="50000" r="31643" b="14212"/>
          <a:stretch/>
        </p:blipFill>
        <p:spPr>
          <a:xfrm>
            <a:off x="5002350" y="2000240"/>
            <a:ext cx="3998806" cy="3592486"/>
          </a:xfrm>
          <a:prstGeom prst="rect">
            <a:avLst/>
          </a:prstGeom>
        </p:spPr>
      </p:pic>
      <p:sp>
        <p:nvSpPr>
          <p:cNvPr id="9" name="1 Título"/>
          <p:cNvSpPr txBox="1">
            <a:spLocks/>
          </p:cNvSpPr>
          <p:nvPr/>
        </p:nvSpPr>
        <p:spPr>
          <a:xfrm>
            <a:off x="1000100" y="5000636"/>
            <a:ext cx="3462334"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Caja de inspección con su derivación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2857488" y="5715016"/>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Ver logística para instalación de accesorios. Ver caja de inspección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1029" name="Picture 5" descr="C:\Users\FERNANDO\Documents\Reficar 1.JPG"/>
          <p:cNvPicPr>
            <a:picLocks noChangeAspect="1" noChangeArrowheads="1"/>
          </p:cNvPicPr>
          <p:nvPr/>
        </p:nvPicPr>
        <p:blipFill>
          <a:blip r:embed="rId2"/>
          <a:srcRect/>
          <a:stretch>
            <a:fillRect/>
          </a:stretch>
        </p:blipFill>
        <p:spPr bwMode="auto">
          <a:xfrm>
            <a:off x="1357290" y="1000108"/>
            <a:ext cx="6858048" cy="4500594"/>
          </a:xfrm>
          <a:prstGeom prst="rect">
            <a:avLst/>
          </a:prstGeom>
          <a:noFill/>
        </p:spPr>
      </p:pic>
      <p:sp>
        <p:nvSpPr>
          <p:cNvPr id="10" name="1 Título"/>
          <p:cNvSpPr txBox="1">
            <a:spLocks/>
          </p:cNvSpPr>
          <p:nvPr/>
        </p:nvSpPr>
        <p:spPr>
          <a:xfrm>
            <a:off x="2285984"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142976" y="5214950"/>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Ver montaje. Ver escalera</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5643570" y="5429264"/>
            <a:ext cx="3000396"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Ver</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by pass. Vista parcial hot tap</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2050" name="Picture 2" descr="C:\Users\FERNANDO\Documents\Reficar 2.JPG"/>
          <p:cNvPicPr>
            <a:picLocks noChangeAspect="1" noChangeArrowheads="1"/>
          </p:cNvPicPr>
          <p:nvPr/>
        </p:nvPicPr>
        <p:blipFill>
          <a:blip r:embed="rId2"/>
          <a:srcRect/>
          <a:stretch>
            <a:fillRect/>
          </a:stretch>
        </p:blipFill>
        <p:spPr bwMode="auto">
          <a:xfrm>
            <a:off x="1142976" y="1857364"/>
            <a:ext cx="4152900" cy="311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descr="C:\Users\FERNANDO\Documents\Reficar 3.JPG"/>
          <p:cNvPicPr>
            <a:picLocks noChangeAspect="1" noChangeArrowheads="1"/>
          </p:cNvPicPr>
          <p:nvPr/>
        </p:nvPicPr>
        <p:blipFill>
          <a:blip r:embed="rId3"/>
          <a:srcRect/>
          <a:stretch>
            <a:fillRect/>
          </a:stretch>
        </p:blipFill>
        <p:spPr bwMode="auto">
          <a:xfrm>
            <a:off x="5572132" y="928670"/>
            <a:ext cx="3111500" cy="4152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928662" y="21431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Hot tap. Split tee 14” x 10”</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967318" y="4429132"/>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Instalación válvula</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con volante</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9" name="9 Marcador de contenido"/>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68912" y="2786058"/>
            <a:ext cx="3688840" cy="3342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10 Marcador de contenido"/>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72066" y="714356"/>
            <a:ext cx="3857652" cy="3396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1 Título"/>
          <p:cNvSpPr txBox="1">
            <a:spLocks/>
          </p:cNvSpPr>
          <p:nvPr/>
        </p:nvSpPr>
        <p:spPr>
          <a:xfrm>
            <a:off x="571472" y="214290"/>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42910" y="857232"/>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4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OBJETIVO</a:t>
            </a:r>
            <a:endParaRPr kumimoji="0" lang="en-US" sz="4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5" name="1 Título"/>
          <p:cNvSpPr txBox="1">
            <a:spLocks/>
          </p:cNvSpPr>
          <p:nvPr/>
        </p:nvSpPr>
        <p:spPr>
          <a:xfrm>
            <a:off x="1071538" y="1928802"/>
            <a:ext cx="7772400" cy="3786214"/>
          </a:xfrm>
          <a:prstGeom prst="rect">
            <a:avLst/>
          </a:prstGeom>
        </p:spPr>
        <p:txBody>
          <a:bodyPr/>
          <a:lstStyle/>
          <a:p>
            <a:pPr lvl="0" algn="ctr">
              <a:spcBef>
                <a:spcPct val="0"/>
              </a:spcBef>
              <a:defRPr/>
            </a:pPr>
            <a:r>
              <a:rPr lang="es-ES" sz="3000" dirty="0" smtClean="0">
                <a:solidFill>
                  <a:schemeClr val="tx1">
                    <a:lumMod val="75000"/>
                    <a:lumOff val="25000"/>
                  </a:schemeClr>
                </a:solidFill>
                <a:latin typeface="Arial Narrow" pitchFamily="34" charset="0"/>
                <a:cs typeface="Arial" pitchFamily="34" charset="0"/>
              </a:rPr>
              <a:t>Este estudio y análisis tiene como objetivo, la asesoría para la revisión y actualización de los costos eficientes de las unidades constructivas definidas por la CREG en la Resolución CREG-169 de 2011.</a:t>
            </a:r>
            <a:endParaRPr kumimoji="0" lang="es-CO" sz="30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785918" y="142852"/>
            <a:ext cx="6500858"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BEBA8EAE-BF5A-486C-A8C5-ECC9F3942E4B}">
                <a14:imgProps xmlns="" xmlns:a14="http://schemas.microsoft.com/office/drawing/2010/main">
                  <a14:imgLayer r:embed="">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4071934" y="2857496"/>
            <a:ext cx="1476375" cy="1590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28662" y="642918"/>
            <a:ext cx="7858180" cy="1725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71538" y="4714884"/>
            <a:ext cx="2000264" cy="1551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643306" y="4786322"/>
            <a:ext cx="2157908" cy="1581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357950" y="4786322"/>
            <a:ext cx="2017364" cy="1623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37747" y="1757209"/>
            <a:ext cx="16192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53971" y="1714488"/>
            <a:ext cx="16192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170195" y="1767001"/>
            <a:ext cx="16192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239030" y="1757210"/>
            <a:ext cx="16192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756997" y="3960878"/>
            <a:ext cx="16192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619780" y="3996365"/>
            <a:ext cx="161925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357554" y="642918"/>
            <a:ext cx="5286412"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41330" y="288239"/>
            <a:ext cx="2016224" cy="2926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44104" y="1944423"/>
            <a:ext cx="2328094" cy="2996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32604" y="3442791"/>
            <a:ext cx="2254238" cy="2915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357554" y="1428736"/>
            <a:ext cx="3000396"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285728"/>
            <a:ext cx="2161950" cy="315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00430" y="3000372"/>
            <a:ext cx="2666006" cy="3520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00826" y="785794"/>
            <a:ext cx="2357436"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43438" y="857232"/>
            <a:ext cx="4257676"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57290" y="714356"/>
            <a:ext cx="3186193" cy="36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14942" y="2214554"/>
            <a:ext cx="3600400" cy="40810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0" y="500042"/>
            <a:ext cx="4329114"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428604"/>
            <a:ext cx="2448272" cy="2941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86182" y="1571612"/>
            <a:ext cx="2322653" cy="3036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357950" y="2838330"/>
            <a:ext cx="2520125" cy="3392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143504" y="500042"/>
            <a:ext cx="3829048"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4414" y="142852"/>
            <a:ext cx="3786214" cy="4071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14942" y="1785926"/>
            <a:ext cx="3706736" cy="4500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54775" y="1357298"/>
            <a:ext cx="2227824" cy="2214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14414" y="3768062"/>
            <a:ext cx="2280540" cy="215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858016" y="3786190"/>
            <a:ext cx="2071703"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858016" y="1428736"/>
            <a:ext cx="2071703" cy="1971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192009" y="1415418"/>
            <a:ext cx="2331704" cy="1979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214811" y="3755837"/>
            <a:ext cx="2286016" cy="2207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1538" y="1000108"/>
            <a:ext cx="2333625" cy="1657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2976" y="3000372"/>
            <a:ext cx="2214578" cy="17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29705" y="5000636"/>
            <a:ext cx="2156411" cy="1643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714744" y="1000108"/>
            <a:ext cx="2000264" cy="2127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643306" y="3429000"/>
            <a:ext cx="1985030" cy="2120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072198" y="2143116"/>
            <a:ext cx="2786050" cy="2743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000628" y="214290"/>
            <a:ext cx="392909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14414" y="785794"/>
            <a:ext cx="3819525"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57290" y="3857628"/>
            <a:ext cx="3744416" cy="2638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57818" y="1785926"/>
            <a:ext cx="3537484"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chemeClr val="tx1">
                    <a:lumMod val="75000"/>
                    <a:lumOff val="25000"/>
                  </a:schemeClr>
                </a:solidFill>
                <a:latin typeface="Arial Narrow" pitchFamily="34" charset="0"/>
                <a:ea typeface="+mj-ea"/>
                <a:cs typeface="Arial" pitchFamily="34" charset="0"/>
              </a:rPr>
              <a:t>ALCANCE</a:t>
            </a:r>
            <a:endParaRPr kumimoji="0" lang="en-US" sz="4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5" name="1 Título"/>
          <p:cNvSpPr txBox="1">
            <a:spLocks/>
          </p:cNvSpPr>
          <p:nvPr/>
        </p:nvSpPr>
        <p:spPr>
          <a:xfrm>
            <a:off x="1085880" y="928670"/>
            <a:ext cx="7772400" cy="5572164"/>
          </a:xfrm>
          <a:prstGeom prst="rect">
            <a:avLst/>
          </a:prstGeom>
        </p:spPr>
        <p:txBody>
          <a:bodyPr/>
          <a:lstStyle/>
          <a:p>
            <a:pPr marL="342900" indent="-342900">
              <a:buFont typeface="+mj-lt"/>
              <a:buAutoNum type="arabicPeriod"/>
            </a:pPr>
            <a:r>
              <a:rPr lang="es-CO" sz="1400" dirty="0" smtClean="0">
                <a:solidFill>
                  <a:schemeClr val="tx1">
                    <a:lumMod val="75000"/>
                    <a:lumOff val="25000"/>
                  </a:schemeClr>
                </a:solidFill>
                <a:latin typeface="Arial Narrow" pitchFamily="34" charset="0"/>
                <a:cs typeface="Arial" pitchFamily="34" charset="0"/>
              </a:rPr>
              <a:t>Revisión unidades constructivas definidas por la CREG en la Resolución CREG-169-2011, teniendo presente los siguientes aspectos:</a:t>
            </a:r>
          </a:p>
          <a:p>
            <a:r>
              <a:rPr lang="es-CO" sz="1400" dirty="0" smtClean="0">
                <a:solidFill>
                  <a:schemeClr val="tx1">
                    <a:lumMod val="75000"/>
                    <a:lumOff val="25000"/>
                  </a:schemeClr>
                </a:solidFill>
                <a:latin typeface="Arial Narrow" pitchFamily="34" charset="0"/>
                <a:cs typeface="Arial" pitchFamily="34" charset="0"/>
              </a:rPr>
              <a:t> </a:t>
            </a:r>
          </a:p>
          <a:p>
            <a:pPr marL="800100" lvl="1" indent="-342900">
              <a:buFont typeface="Arial" pitchFamily="34" charset="0"/>
              <a:buChar char="•"/>
            </a:pPr>
            <a:r>
              <a:rPr lang="es-CO" sz="1400" dirty="0" smtClean="0">
                <a:solidFill>
                  <a:schemeClr val="tx1">
                    <a:lumMod val="75000"/>
                    <a:lumOff val="25000"/>
                  </a:schemeClr>
                </a:solidFill>
                <a:latin typeface="Arial Narrow" pitchFamily="34" charset="0"/>
                <a:cs typeface="Arial" pitchFamily="34" charset="0"/>
              </a:rPr>
              <a:t>Revisión de los componentes de las unidades constructivas (elementos, accesorios, equipos que conforman la unidad constructiva). Se debe (n) adicionar el (los) elemento (s), accesorio (s), equipo (s) que se considere (n) necesario (s).</a:t>
            </a:r>
          </a:p>
          <a:p>
            <a:pPr marL="800100" lvl="1" indent="-342900">
              <a:buFont typeface="Arial" pitchFamily="34" charset="0"/>
              <a:buChar char="•"/>
            </a:pPr>
            <a:r>
              <a:rPr lang="es-CO" sz="1400" dirty="0" smtClean="0">
                <a:solidFill>
                  <a:schemeClr val="tx1">
                    <a:lumMod val="75000"/>
                    <a:lumOff val="25000"/>
                  </a:schemeClr>
                </a:solidFill>
                <a:latin typeface="Arial Narrow" pitchFamily="34" charset="0"/>
                <a:cs typeface="Arial" pitchFamily="34" charset="0"/>
              </a:rPr>
              <a:t>Valoración, mediante análisis de precios unitarios, APU´s, de cada unidad constructiva. El esquema de APU´s deberá ser compatible, para comparación, con el propuesto por ITANSUCA Proyectos de Ingeniería Ltda. en estudio realizado para la CREG y que forma parte de los documentos de este proceso.</a:t>
            </a:r>
          </a:p>
          <a:p>
            <a:pPr marL="800100" lvl="1" indent="-342900"/>
            <a:endParaRPr lang="es-CO" sz="1400" dirty="0" smtClean="0">
              <a:solidFill>
                <a:schemeClr val="tx1">
                  <a:lumMod val="75000"/>
                  <a:lumOff val="25000"/>
                </a:schemeClr>
              </a:solidFill>
              <a:latin typeface="Arial Narrow" pitchFamily="34" charset="0"/>
              <a:cs typeface="Arial" pitchFamily="34" charset="0"/>
            </a:endParaRPr>
          </a:p>
          <a:p>
            <a:pPr marL="342900" indent="-342900">
              <a:buAutoNum type="arabicPeriod" startAt="2"/>
            </a:pPr>
            <a:r>
              <a:rPr lang="es-CO" sz="1400" dirty="0" smtClean="0">
                <a:solidFill>
                  <a:schemeClr val="tx1">
                    <a:lumMod val="75000"/>
                    <a:lumOff val="25000"/>
                  </a:schemeClr>
                </a:solidFill>
                <a:latin typeface="Arial Narrow" pitchFamily="34" charset="0"/>
                <a:cs typeface="Arial" pitchFamily="34" charset="0"/>
              </a:rPr>
              <a:t>Revisión, definición y valoración de nuevas unidades constructivas, teniendo presente la identificación realizada por el CNO-GAS, según carta que forma parte de los documentos de este proceso.</a:t>
            </a:r>
          </a:p>
          <a:p>
            <a:pPr marL="342900" indent="-342900">
              <a:buAutoNum type="arabicPeriod" startAt="2"/>
            </a:pPr>
            <a:endParaRPr lang="es-CO" sz="1400" dirty="0" smtClean="0">
              <a:solidFill>
                <a:schemeClr val="tx1">
                  <a:lumMod val="75000"/>
                  <a:lumOff val="25000"/>
                </a:schemeClr>
              </a:solidFill>
              <a:latin typeface="Arial Narrow" pitchFamily="34" charset="0"/>
              <a:cs typeface="Arial" pitchFamily="34" charset="0"/>
            </a:endParaRPr>
          </a:p>
          <a:p>
            <a:pPr marL="342900" indent="-342900">
              <a:buAutoNum type="arabicPeriod" startAt="3"/>
            </a:pPr>
            <a:r>
              <a:rPr lang="es-CO" sz="1400" dirty="0" smtClean="0">
                <a:solidFill>
                  <a:schemeClr val="tx1">
                    <a:lumMod val="75000"/>
                    <a:lumOff val="25000"/>
                  </a:schemeClr>
                </a:solidFill>
                <a:latin typeface="Arial Narrow" pitchFamily="34" charset="0"/>
                <a:cs typeface="Arial" pitchFamily="34" charset="0"/>
              </a:rPr>
              <a:t>Actualización de costos de operación y mantenimiento (O&amp;M), según ajustes de las unidades constructivas de los numerales 1.1 y 1.2 del presente documento.</a:t>
            </a:r>
          </a:p>
          <a:p>
            <a:pPr marL="342900" indent="-342900"/>
            <a:endParaRPr lang="es-CO" sz="1400" dirty="0" smtClean="0">
              <a:solidFill>
                <a:schemeClr val="tx1">
                  <a:lumMod val="75000"/>
                  <a:lumOff val="25000"/>
                </a:schemeClr>
              </a:solidFill>
              <a:latin typeface="Arial Narrow" pitchFamily="34" charset="0"/>
              <a:cs typeface="Arial" pitchFamily="34" charset="0"/>
            </a:endParaRPr>
          </a:p>
          <a:p>
            <a:pPr marL="342900" indent="-342900">
              <a:buAutoNum type="arabicPeriod" startAt="4"/>
            </a:pPr>
            <a:r>
              <a:rPr lang="es-CO" sz="1400" dirty="0" smtClean="0">
                <a:solidFill>
                  <a:schemeClr val="tx1">
                    <a:lumMod val="75000"/>
                    <a:lumOff val="25000"/>
                  </a:schemeClr>
                </a:solidFill>
                <a:latin typeface="Arial Narrow" pitchFamily="34" charset="0"/>
                <a:cs typeface="Arial" pitchFamily="34" charset="0"/>
              </a:rPr>
              <a:t>Revisión y propuesta de los factores de complejidad propuestos por la CREG en la Resolución CREG-169-2011.</a:t>
            </a:r>
          </a:p>
          <a:p>
            <a:pPr marL="342900" indent="-342900"/>
            <a:endParaRPr lang="es-CO" sz="1400" dirty="0" smtClean="0">
              <a:solidFill>
                <a:schemeClr val="tx1">
                  <a:lumMod val="75000"/>
                  <a:lumOff val="25000"/>
                </a:schemeClr>
              </a:solidFill>
              <a:latin typeface="Arial Narrow" pitchFamily="34" charset="0"/>
              <a:cs typeface="Arial" pitchFamily="34" charset="0"/>
            </a:endParaRPr>
          </a:p>
          <a:p>
            <a:pPr marL="342900" indent="-342900"/>
            <a:r>
              <a:rPr lang="es-ES" sz="1400" dirty="0" smtClean="0">
                <a:solidFill>
                  <a:schemeClr val="tx1">
                    <a:lumMod val="75000"/>
                    <a:lumOff val="25000"/>
                  </a:schemeClr>
                </a:solidFill>
                <a:latin typeface="Arial Narrow" pitchFamily="34" charset="0"/>
                <a:cs typeface="Arial" pitchFamily="34" charset="0"/>
              </a:rPr>
              <a:t>5.	 </a:t>
            </a:r>
            <a:r>
              <a:rPr lang="es-ES" sz="1400" dirty="0" smtClean="0">
                <a:solidFill>
                  <a:schemeClr val="tx1">
                    <a:lumMod val="75000"/>
                    <a:lumOff val="25000"/>
                  </a:schemeClr>
                </a:solidFill>
                <a:latin typeface="Arial Narrow" pitchFamily="34" charset="0"/>
                <a:cs typeface="Arial" pitchFamily="34" charset="0"/>
              </a:rPr>
              <a:t>Las valoraciones y costos a que hacen referencia los numerales 1.1, 1.2. y 1.3  del presente proceso, deberán calcularse a precios de diciembre de 2010. Estos costos corresponden con los máximos que un transportador puede cobrar para la construcción, operación y mantenimiento de un Punto de Entrada o Punto de Salida a los gasoductos del Sistema Nacional de Transporte de gas natural</a:t>
            </a:r>
            <a:endParaRPr kumimoji="0" lang="es-CO" sz="14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429256" y="1071546"/>
            <a:ext cx="3328982" cy="64294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ACCESORIOS</a:t>
            </a:r>
            <a:endParaRPr kumimoji="0" lang="en-US" sz="3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2910" y="214290"/>
            <a:ext cx="3602403"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71670" y="2428868"/>
            <a:ext cx="3571900" cy="2071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86380" y="4643446"/>
            <a:ext cx="3429024" cy="2000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14348" y="214290"/>
            <a:ext cx="8229600" cy="50006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5" name="1 Título"/>
          <p:cNvSpPr txBox="1">
            <a:spLocks/>
          </p:cNvSpPr>
          <p:nvPr/>
        </p:nvSpPr>
        <p:spPr>
          <a:xfrm>
            <a:off x="1000100" y="714356"/>
            <a:ext cx="7929618" cy="5857916"/>
          </a:xfrm>
          <a:prstGeom prst="rect">
            <a:avLst/>
          </a:prstGeom>
        </p:spPr>
        <p:txBody>
          <a:bodyPr/>
          <a:lstStyle/>
          <a:p>
            <a:pPr marL="342900" lvl="0" indent="-342900">
              <a:spcBef>
                <a:spcPct val="0"/>
              </a:spcBef>
              <a:buFont typeface="+mj-lt"/>
              <a:buAutoNum type="arabicPeriod"/>
              <a:defRPr/>
            </a:pPr>
            <a:r>
              <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Del numeral 3.1 (b): La responsabilidad por la adquisición de los terrenos y derechos,</a:t>
            </a: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si es el caso; así como las licencias y permisos, deben ser compartidas entre el transportador y el remitente o agente, requeridos para la construcción y operación de los puntos de entrada y de salida. MOTIVO: las entidades municipales, departamentales y/o gubernamentales solicitan documentos que solo los pueden proveer el remitente o agente, por estar establecidos en determinado lugar ejemplo: Certificados de tradición, cartas de solicitud.</a:t>
            </a:r>
          </a:p>
          <a:p>
            <a:pPr marL="342900" lvl="0" indent="-342900">
              <a:spcBef>
                <a:spcPct val="0"/>
              </a:spcBef>
              <a:buFont typeface="+mj-lt"/>
              <a:buAutoNum type="arabicPeriod"/>
              <a:defRPr/>
            </a:pP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Del numeral d). ii). Ver anexo 1. en la cual C ii). O cuando por razones </a:t>
            </a: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técnicas  sustentadas</a:t>
            </a: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se requiera instalar por </a:t>
            </a: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debajo (longitud menor), </a:t>
            </a:r>
            <a:r>
              <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de estas condiciones. En este caso se acordará su instalación y costo entre las partes. Sustento técnico puede ser un análisis de riesgo, un plan de contingencia, un análisis HAZOP, condiciones de seguridad, otros.</a:t>
            </a:r>
          </a:p>
          <a:p>
            <a:pPr marL="342900" lvl="0" indent="-342900">
              <a:spcBef>
                <a:spcPct val="0"/>
              </a:spcBef>
              <a:buFont typeface="+mj-lt"/>
              <a:buAutoNum type="arabicPeriod"/>
              <a:defRPr/>
            </a:pPr>
            <a:r>
              <a:rPr lang="es-CO" dirty="0" smtClean="0">
                <a:solidFill>
                  <a:schemeClr val="tx1">
                    <a:lumMod val="75000"/>
                    <a:lumOff val="25000"/>
                  </a:schemeClr>
                </a:solidFill>
                <a:latin typeface="Arial Narrow" pitchFamily="34" charset="0"/>
                <a:ea typeface="+mj-ea"/>
                <a:cs typeface="Arial" pitchFamily="34" charset="0"/>
              </a:rPr>
              <a:t>Con respecto a la conexión a los puntos de entrada y salida.</a:t>
            </a:r>
          </a:p>
          <a:p>
            <a:pPr marL="800100" lvl="1" indent="-342900">
              <a:spcBef>
                <a:spcPct val="0"/>
              </a:spcBef>
              <a:buFont typeface="+mj-lt"/>
              <a:buAutoNum type="alphaLcPeriod"/>
              <a:defRPr/>
            </a:pPr>
            <a:r>
              <a:rPr lang="es-CO" dirty="0" smtClean="0">
                <a:solidFill>
                  <a:schemeClr val="tx1">
                    <a:lumMod val="75000"/>
                    <a:lumOff val="25000"/>
                  </a:schemeClr>
                </a:solidFill>
                <a:latin typeface="Arial Narrow" pitchFamily="34" charset="0"/>
                <a:ea typeface="+mj-ea"/>
                <a:cs typeface="Arial" pitchFamily="34" charset="0"/>
              </a:rPr>
              <a:t>Numeral b), refuerza lo expresado en el ítem 1, ya que por lo general estas construcciones se realizan de manera consecuente o paralela y las entidades no distinguen que es unidad constructiva y que es conexión.</a:t>
            </a:r>
          </a:p>
          <a:p>
            <a:pPr marL="800100" lvl="1" indent="-342900">
              <a:spcBef>
                <a:spcPct val="0"/>
              </a:spcBef>
              <a:buFont typeface="+mj-lt"/>
              <a:buAutoNum type="alphaLcPeriod"/>
              <a:defRPr/>
            </a:pPr>
            <a:r>
              <a:rPr lang="es-CO" dirty="0" smtClean="0">
                <a:solidFill>
                  <a:schemeClr val="tx1">
                    <a:lumMod val="75000"/>
                    <a:lumOff val="25000"/>
                  </a:schemeClr>
                </a:solidFill>
                <a:latin typeface="Arial Narrow" pitchFamily="34" charset="0"/>
                <a:ea typeface="+mj-ea"/>
                <a:cs typeface="Arial" pitchFamily="34" charset="0"/>
              </a:rPr>
              <a:t>Un numeral adicional donde se aclare que: el limite de la unidad constructiva y el punto de conexión, será el punto fuera de la caja de inspección. MOTIVO: evita la logística y costos adicionales por la ejecución de la conexión dentro de la caja, como movilización de personal del transportador, reparación de la caja, perdiendo continuidad y hermeticidad en el pase muro.</a:t>
            </a:r>
          </a:p>
          <a:p>
            <a:pPr marL="342900" lvl="0" indent="-342900">
              <a:spcBef>
                <a:spcPct val="0"/>
              </a:spcBef>
              <a:buFont typeface="+mj-lt"/>
              <a:buAutoNum type="arabi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000100" y="571480"/>
            <a:ext cx="7929618" cy="5929354"/>
          </a:xfrm>
          <a:prstGeom prst="rect">
            <a:avLst/>
          </a:prstGeom>
        </p:spPr>
        <p:txBody>
          <a:bodyPr/>
          <a:lstStyle/>
          <a:p>
            <a:pPr marL="342900" lvl="0" indent="-342900">
              <a:spcBef>
                <a:spcPct val="0"/>
              </a:spcBef>
              <a:defRPr/>
            </a:pPr>
            <a:endParaRPr lang="es-CO"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buAutoNum type="alphaLcPeriod" startAt="3"/>
              <a:defRPr/>
            </a:pPr>
            <a:r>
              <a:rPr lang="es-CO" dirty="0" smtClean="0">
                <a:solidFill>
                  <a:schemeClr val="tx1">
                    <a:lumMod val="75000"/>
                    <a:lumOff val="25000"/>
                  </a:schemeClr>
                </a:solidFill>
                <a:latin typeface="Arial Narrow" pitchFamily="34" charset="0"/>
                <a:ea typeface="+mj-ea"/>
                <a:cs typeface="Arial" pitchFamily="34" charset="0"/>
              </a:rPr>
              <a:t>Es necesario por efectos de integridad de la tubería de transporte, dar claridad al tema de protección catódica y: Es responsabilidad del agente o remitente, presentar un estudio referente a la afectación o no del sistema de protección catódica del tubo de transporte basados en la información del transportador, con el fin de realizar los trabajos necesarios para proteger la tubería y/o accesorios instalados. Igualmente proteger mecánicamente la tubería y accesorios expuestos a la acción de la corrosión. </a:t>
            </a:r>
          </a:p>
          <a:p>
            <a:pPr marL="800100" lvl="1" indent="-342900">
              <a:spcBef>
                <a:spcPct val="0"/>
              </a:spcBef>
              <a:buAutoNum type="alphaLcPeriod" startAt="3"/>
              <a:defRPr/>
            </a:pPr>
            <a:r>
              <a:rPr lang="es-CO" dirty="0" smtClean="0">
                <a:solidFill>
                  <a:schemeClr val="tx1">
                    <a:lumMod val="75000"/>
                    <a:lumOff val="25000"/>
                  </a:schemeClr>
                </a:solidFill>
                <a:latin typeface="Arial Narrow" pitchFamily="34" charset="0"/>
                <a:ea typeface="+mj-ea"/>
                <a:cs typeface="Arial" pitchFamily="34" charset="0"/>
              </a:rPr>
              <a:t>Por regla general se debe instalar el empaque de aislamiento con sus elementos de protección antes de instalar la válvula de corte y realizar las mediciones correspondientes, para evitar fugas de corriente del tubo de transporte.</a:t>
            </a:r>
          </a:p>
          <a:p>
            <a:pPr marL="800100" lvl="1" indent="-342900">
              <a:spcBef>
                <a:spcPct val="0"/>
              </a:spcBef>
              <a:buAutoNum type="alphaLcPeriod" startAt="3"/>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r>
              <a:rPr lang="es-CO" dirty="0" smtClean="0">
                <a:solidFill>
                  <a:schemeClr val="tx1">
                    <a:lumMod val="75000"/>
                    <a:lumOff val="25000"/>
                  </a:schemeClr>
                </a:solidFill>
                <a:latin typeface="Arial Narrow" pitchFamily="34" charset="0"/>
                <a:ea typeface="+mj-ea"/>
                <a:cs typeface="Arial" pitchFamily="34" charset="0"/>
              </a:rPr>
              <a:t>4.	Del numeral 3.2 (v). El acceso definitivo debe estar construido y habilitado plenamente en un plazo máximo de (4) meses, contados a partir de la consecución completa de las licencias y permisos y de la adquisición de los terrenos y derechos, los cuales se deben diligenciar a partir del recibo de confirmación del remitente potencial ……………………… MOTIVO. Es de conocimiento que hoy en día la </a:t>
            </a:r>
            <a:r>
              <a:rPr lang="es-CO" dirty="0" smtClean="0">
                <a:solidFill>
                  <a:schemeClr val="tx1">
                    <a:lumMod val="75000"/>
                    <a:lumOff val="25000"/>
                  </a:schemeClr>
                </a:solidFill>
                <a:latin typeface="Arial Narrow" pitchFamily="34" charset="0"/>
                <a:ea typeface="+mj-ea"/>
                <a:cs typeface="Arial" pitchFamily="34" charset="0"/>
              </a:rPr>
              <a:t>adquisición </a:t>
            </a:r>
            <a:r>
              <a:rPr lang="es-CO" dirty="0" smtClean="0">
                <a:solidFill>
                  <a:schemeClr val="tx1">
                    <a:lumMod val="75000"/>
                    <a:lumOff val="25000"/>
                  </a:schemeClr>
                </a:solidFill>
                <a:latin typeface="Arial Narrow" pitchFamily="34" charset="0"/>
                <a:ea typeface="+mj-ea"/>
                <a:cs typeface="Arial" pitchFamily="34" charset="0"/>
              </a:rPr>
              <a:t>de los </a:t>
            </a:r>
            <a:r>
              <a:rPr lang="es-CO" dirty="0" smtClean="0">
                <a:solidFill>
                  <a:schemeClr val="tx1">
                    <a:lumMod val="75000"/>
                    <a:lumOff val="25000"/>
                  </a:schemeClr>
                </a:solidFill>
                <a:latin typeface="Arial Narrow" pitchFamily="34" charset="0"/>
                <a:ea typeface="+mj-ea"/>
                <a:cs typeface="Arial" pitchFamily="34" charset="0"/>
              </a:rPr>
              <a:t>terrenos y derechos , la obtención de licencias y permisos, </a:t>
            </a:r>
            <a:r>
              <a:rPr lang="es-CO" dirty="0" smtClean="0">
                <a:solidFill>
                  <a:schemeClr val="tx1">
                    <a:lumMod val="75000"/>
                    <a:lumOff val="25000"/>
                  </a:schemeClr>
                </a:solidFill>
                <a:latin typeface="Arial Narrow" pitchFamily="34" charset="0"/>
                <a:ea typeface="+mj-ea"/>
                <a:cs typeface="Arial" pitchFamily="34" charset="0"/>
              </a:rPr>
              <a:t>están demorando mas de cuatro meses e incluso llegan a mas de un </a:t>
            </a:r>
            <a:r>
              <a:rPr lang="es-CO" dirty="0" smtClean="0">
                <a:solidFill>
                  <a:schemeClr val="tx1">
                    <a:lumMod val="75000"/>
                    <a:lumOff val="25000"/>
                  </a:schemeClr>
                </a:solidFill>
                <a:latin typeface="Arial Narrow" pitchFamily="34" charset="0"/>
                <a:ea typeface="+mj-ea"/>
                <a:cs typeface="Arial" pitchFamily="34" charset="0"/>
              </a:rPr>
              <a:t>año; donde </a:t>
            </a:r>
            <a:r>
              <a:rPr lang="es-CO" dirty="0" smtClean="0">
                <a:solidFill>
                  <a:schemeClr val="tx1">
                    <a:lumMod val="75000"/>
                    <a:lumOff val="25000"/>
                  </a:schemeClr>
                </a:solidFill>
                <a:latin typeface="Arial Narrow" pitchFamily="34" charset="0"/>
                <a:ea typeface="+mj-ea"/>
                <a:cs typeface="Arial" pitchFamily="34" charset="0"/>
              </a:rPr>
              <a:t>se involucran varias entidades municipales, departamentales y/o gubernamentales.</a:t>
            </a:r>
          </a:p>
          <a:p>
            <a:pPr marL="342900" lvl="0" indent="-342900">
              <a:spcBef>
                <a:spcPct val="0"/>
              </a:spcBef>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6" name="1 Título"/>
          <p:cNvSpPr txBox="1">
            <a:spLocks/>
          </p:cNvSpPr>
          <p:nvPr/>
        </p:nvSpPr>
        <p:spPr>
          <a:xfrm>
            <a:off x="700118" y="71414"/>
            <a:ext cx="8229600" cy="50006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000100" y="857232"/>
            <a:ext cx="7929618" cy="5715040"/>
          </a:xfrm>
          <a:prstGeom prst="rect">
            <a:avLst/>
          </a:prstGeom>
        </p:spPr>
        <p:txBody>
          <a:bodyPr/>
          <a:lstStyle/>
          <a:p>
            <a:pPr marL="342900" indent="-342900">
              <a:spcBef>
                <a:spcPct val="0"/>
              </a:spcBef>
              <a:buAutoNum type="arabicPeriod" startAt="5"/>
              <a:defRPr/>
            </a:pPr>
            <a:r>
              <a:rPr lang="es-CO" sz="1600" dirty="0" smtClean="0">
                <a:latin typeface="Arial Narrow" pitchFamily="34" charset="0"/>
                <a:ea typeface="+mj-ea"/>
                <a:cs typeface="Arial" pitchFamily="34" charset="0"/>
              </a:rPr>
              <a:t>Del numeral 3.6. Frente a la vida útil: Se debe aclarar que: la vida útil depende del programa de mantenimiento de acuerdo a las condiciones de garantía, manual de operación y mantenimiento entregado por el fabricante o por su representante autorizado y esta podrá ser menor si no se cumple con dichos requisitos. En los casos donde la vida útil sea menor al esperado (10 años) y que por razones técnicas sustentadas se deba cambiar, el costo será asumido por el remitente. Pero si por efectos de una mala operación o falta de </a:t>
            </a:r>
            <a:r>
              <a:rPr lang="es-CO" sz="1600" dirty="0" smtClean="0">
                <a:latin typeface="Arial Narrow" pitchFamily="34" charset="0"/>
                <a:ea typeface="+mj-ea"/>
                <a:cs typeface="Arial" pitchFamily="34" charset="0"/>
              </a:rPr>
              <a:t>mantenimiento se daña el elemento, </a:t>
            </a:r>
            <a:r>
              <a:rPr lang="es-CO" sz="1600" dirty="0" smtClean="0">
                <a:latin typeface="Arial Narrow" pitchFamily="34" charset="0"/>
                <a:ea typeface="+mj-ea"/>
                <a:cs typeface="Arial" pitchFamily="34" charset="0"/>
              </a:rPr>
              <a:t>el costo será asumido por el transportador.</a:t>
            </a:r>
          </a:p>
          <a:p>
            <a:pPr marL="342900" indent="-342900">
              <a:spcBef>
                <a:spcPct val="0"/>
              </a:spcBef>
              <a:buAutoNum type="arabicPeriod" startAt="5"/>
              <a:defRPr/>
            </a:pPr>
            <a:r>
              <a:rPr lang="es-CO" sz="1600" dirty="0" smtClean="0">
                <a:latin typeface="Arial Narrow" pitchFamily="34" charset="0"/>
                <a:ea typeface="+mj-ea"/>
                <a:cs typeface="Arial" pitchFamily="34" charset="0"/>
              </a:rPr>
              <a:t>Del anexo 1:</a:t>
            </a:r>
          </a:p>
          <a:p>
            <a:pPr marL="800100" lvl="1" indent="-342900">
              <a:spcBef>
                <a:spcPct val="0"/>
              </a:spcBef>
              <a:buFont typeface="+mj-lt"/>
              <a:buAutoNum type="alphaLcPeriod"/>
              <a:defRPr/>
            </a:pPr>
            <a:r>
              <a:rPr lang="es-CO" sz="1600" dirty="0" smtClean="0">
                <a:latin typeface="Arial Narrow" pitchFamily="34" charset="0"/>
                <a:ea typeface="+mj-ea"/>
                <a:cs typeface="Arial" pitchFamily="34" charset="0"/>
              </a:rPr>
              <a:t>Se debe considerar un literal E., que por efectos de espacio, logística, diseño, permisos, otros servicios; en ocasiones para poder realizar las unidades constructivas se tiene que realizar sacrificios de válvulas o accesorios de hot tap o cold tap , para poder conectarse al tubo de transporte. En estos casos se negociará entre las partes la tubería y/o elementos adicionales justificando su uso, basados en los precios de la resolución.</a:t>
            </a:r>
          </a:p>
          <a:p>
            <a:pPr marL="800100" lvl="1" indent="-342900">
              <a:spcBef>
                <a:spcPct val="0"/>
              </a:spcBef>
              <a:buFont typeface="+mj-lt"/>
              <a:buAutoNum type="alphaLcPeriod"/>
              <a:defRPr/>
            </a:pPr>
            <a:r>
              <a:rPr lang="es-CO" sz="1600" dirty="0" smtClean="0">
                <a:latin typeface="Arial Narrow" pitchFamily="34" charset="0"/>
                <a:ea typeface="+mj-ea"/>
                <a:cs typeface="Arial" pitchFamily="34" charset="0"/>
              </a:rPr>
              <a:t>Del literal A ii) se debe entender que existen tres maneras de realizar COLD TAP. Uno es cuando se construye un gasoducto y a medida que se instala, se prevean derivaciones y se construyen las unidades constructivas para los agentes o remitentes potenciales. El segundo es cuando por razones técnicas, contractuales, se deba de un gasoducto en servicio, realizar corte de flujo en un tramo, evacuar el </a:t>
            </a:r>
            <a:r>
              <a:rPr lang="es-CO" sz="1600" dirty="0" smtClean="0">
                <a:latin typeface="Arial Narrow" pitchFamily="34" charset="0"/>
                <a:ea typeface="+mj-ea"/>
                <a:cs typeface="Arial" pitchFamily="34" charset="0"/>
              </a:rPr>
              <a:t>gas </a:t>
            </a:r>
            <a:r>
              <a:rPr lang="es-CO" sz="1600" dirty="0" smtClean="0">
                <a:latin typeface="Arial Narrow" pitchFamily="34" charset="0"/>
                <a:ea typeface="+mj-ea"/>
                <a:cs typeface="Arial" pitchFamily="34" charset="0"/>
              </a:rPr>
              <a:t>e instalar el elemento en frio, que cumple como derivación y el tercero es cuando por efectos de mantenimiento, acuerdos, concertación, emergencias, se deba y pueda sacar de servicio un gasoducto o un sector, se prevea realizar la unidad constructiva, se podrá considerar como el punto uno. Nota: fuera de servicio se entiende que no volverá a ser usado. Pregunta? Para que hacer un cold tap. o un hot </a:t>
            </a:r>
            <a:r>
              <a:rPr lang="es-CO" sz="1600" dirty="0" err="1" smtClean="0">
                <a:latin typeface="Arial Narrow" pitchFamily="34" charset="0"/>
                <a:ea typeface="+mj-ea"/>
                <a:cs typeface="Arial" pitchFamily="34" charset="0"/>
              </a:rPr>
              <a:t>tap</a:t>
            </a:r>
            <a:r>
              <a:rPr lang="es-CO" sz="1600" dirty="0" smtClean="0">
                <a:latin typeface="Arial Narrow" pitchFamily="34" charset="0"/>
                <a:ea typeface="+mj-ea"/>
                <a:cs typeface="Arial" pitchFamily="34" charset="0"/>
              </a:rPr>
              <a:t>.</a:t>
            </a:r>
            <a:endParaRPr kumimoji="0" lang="es-CO" sz="1600" b="0" i="0" u="none" strike="noStrike" kern="1200" cap="none" spc="0" normalizeH="0" noProof="0" dirty="0" smtClean="0">
              <a:ln>
                <a:noFill/>
              </a:ln>
              <a:solidFill>
                <a:schemeClr val="tx1"/>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600" b="0" i="0" u="none" strike="noStrike" kern="1200" cap="none" spc="0" normalizeH="0" baseline="0" noProof="0" dirty="0" smtClean="0">
              <a:ln>
                <a:noFill/>
              </a:ln>
              <a:solidFill>
                <a:schemeClr val="tx1"/>
              </a:solidFill>
              <a:effectLst/>
              <a:uLnTx/>
              <a:uFillTx/>
              <a:latin typeface="Arial Narrow" pitchFamily="34" charset="0"/>
              <a:ea typeface="+mj-ea"/>
              <a:cs typeface="Arial" pitchFamily="34" charset="0"/>
            </a:endParaRPr>
          </a:p>
        </p:txBody>
      </p:sp>
      <p:sp>
        <p:nvSpPr>
          <p:cNvPr id="6" name="1 Título"/>
          <p:cNvSpPr txBox="1">
            <a:spLocks/>
          </p:cNvSpPr>
          <p:nvPr/>
        </p:nvSpPr>
        <p:spPr>
          <a:xfrm>
            <a:off x="700118" y="203200"/>
            <a:ext cx="8229600" cy="43971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t tapping.wmv">
            <a:hlinkClick r:id="" action="ppaction://media"/>
          </p:cNvPr>
          <p:cNvPicPr>
            <a:picLocks noRot="1" noChangeAspect="1"/>
          </p:cNvPicPr>
          <p:nvPr>
            <a:videoFile r:link="rId1"/>
          </p:nvPr>
        </p:nvPicPr>
        <p:blipFill>
          <a:blip r:embed="rId3"/>
          <a:stretch>
            <a:fillRect/>
          </a:stretch>
        </p:blipFill>
        <p:spPr>
          <a:xfrm>
            <a:off x="1285853" y="285728"/>
            <a:ext cx="7643866" cy="60007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57318" y="857232"/>
            <a:ext cx="7772400" cy="5500726"/>
          </a:xfrm>
          <a:prstGeom prst="rect">
            <a:avLst/>
          </a:prstGeom>
        </p:spPr>
        <p:txBody>
          <a:bodyPr/>
          <a:lstStyle/>
          <a:p>
            <a:pPr marL="800100" lvl="1" indent="-342900">
              <a:spcBef>
                <a:spcPct val="0"/>
              </a:spcBef>
              <a:buAutoNum type="alphaLcPeriod" startAt="3"/>
              <a:defRPr/>
            </a:pPr>
            <a:r>
              <a:rPr lang="es-CO" dirty="0" smtClean="0">
                <a:solidFill>
                  <a:schemeClr val="tx1">
                    <a:lumMod val="75000"/>
                    <a:lumOff val="25000"/>
                  </a:schemeClr>
                </a:solidFill>
                <a:latin typeface="Arial Narrow" pitchFamily="34" charset="0"/>
                <a:ea typeface="+mj-ea"/>
                <a:cs typeface="Arial" pitchFamily="34" charset="0"/>
              </a:rPr>
              <a:t>En el literal B. por efecto de elementos constructivos, se deben considerar nuevos accesorios como lo son: ver cuadro. Los costos y su uso deberán ser considerados bajo las variables de diseño, facilidades constructivas y buenas prácticas de ingeniería. </a:t>
            </a:r>
          </a:p>
          <a:p>
            <a:pPr marL="1714500" lvl="3" indent="-342900">
              <a:spcBef>
                <a:spcPct val="0"/>
              </a:spcBef>
              <a:defRPr/>
            </a:pPr>
            <a:r>
              <a:rPr lang="es-CO" dirty="0" smtClean="0">
                <a:solidFill>
                  <a:schemeClr val="tx1">
                    <a:lumMod val="75000"/>
                    <a:lumOff val="25000"/>
                  </a:schemeClr>
                </a:solidFill>
                <a:latin typeface="Arial Narrow" pitchFamily="34" charset="0"/>
                <a:ea typeface="+mj-ea"/>
                <a:cs typeface="Arial" pitchFamily="34" charset="0"/>
              </a:rPr>
              <a:t>Nota: es importante considerar que por razones de costo, disponibilidad en el mercado y/o prioridad, se pueden recurrir a usar alternativas de fabricación de estos elementos. Ejemplo: three way tee por weldolet, tee, brida. Para estos casos, se debe cumplir con todos los parámetros de calidad (certificados de calidad, certificados de conformidad, certificados de producto según aplique y realizar pruebas y/o ensayos no destructivos al 100%, para garantizar su uso.</a:t>
            </a:r>
          </a:p>
          <a:p>
            <a:pPr marL="1714500" lvl="3" indent="-342900">
              <a:spcBef>
                <a:spcPct val="0"/>
              </a:spcBef>
              <a:defRPr/>
            </a:pPr>
            <a:endParaRPr lang="es-CO"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buFont typeface="+mj-lt"/>
              <a:buAutoNum type="alphaL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2928926" y="4154503"/>
            <a:ext cx="5143535" cy="1989141"/>
          </a:xfrm>
          <a:prstGeom prst="rect">
            <a:avLst/>
          </a:prstGeom>
          <a:noFill/>
          <a:ln w="9525">
            <a:noFill/>
            <a:miter lim="800000"/>
            <a:headEnd/>
            <a:tailEnd/>
          </a:ln>
          <a:effectLst/>
        </p:spPr>
      </p:pic>
      <p:sp>
        <p:nvSpPr>
          <p:cNvPr id="7" name="1 Título"/>
          <p:cNvSpPr txBox="1">
            <a:spLocks/>
          </p:cNvSpPr>
          <p:nvPr/>
        </p:nvSpPr>
        <p:spPr>
          <a:xfrm>
            <a:off x="557242" y="214290"/>
            <a:ext cx="8229600" cy="50006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000100" y="857232"/>
            <a:ext cx="7929618" cy="5715040"/>
          </a:xfrm>
          <a:prstGeom prst="rect">
            <a:avLst/>
          </a:prstGeom>
        </p:spPr>
        <p:txBody>
          <a:bodyPr/>
          <a:lstStyle/>
          <a:p>
            <a:pPr marL="800100" lvl="1" indent="-342900">
              <a:spcBef>
                <a:spcPct val="0"/>
              </a:spcBef>
              <a:buAutoNum type="alphaLcPeriod" startAt="4"/>
              <a:defRPr/>
            </a:pPr>
            <a:r>
              <a:rPr lang="es-CO" sz="1700" dirty="0" smtClean="0">
                <a:solidFill>
                  <a:schemeClr val="tx1">
                    <a:lumMod val="75000"/>
                    <a:lumOff val="25000"/>
                  </a:schemeClr>
                </a:solidFill>
                <a:latin typeface="Arial Narrow" pitchFamily="34" charset="0"/>
                <a:ea typeface="+mj-ea"/>
                <a:cs typeface="Arial" pitchFamily="34" charset="0"/>
              </a:rPr>
              <a:t>Para el costo máximo según la ecuación:</a:t>
            </a:r>
          </a:p>
          <a:p>
            <a:pPr marL="800100" lvl="1"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1714500" lvl="3" indent="-342900">
              <a:spcBef>
                <a:spcPct val="0"/>
              </a:spcBef>
              <a:defRPr/>
            </a:pPr>
            <a:r>
              <a:rPr lang="es-CO" sz="1700" b="1" i="1" dirty="0" smtClean="0">
                <a:solidFill>
                  <a:schemeClr val="tx1">
                    <a:lumMod val="75000"/>
                    <a:lumOff val="25000"/>
                  </a:schemeClr>
                </a:solidFill>
                <a:latin typeface="Arial Narrow" pitchFamily="34" charset="0"/>
                <a:ea typeface="+mj-ea"/>
                <a:cs typeface="Arial" pitchFamily="34" charset="0"/>
              </a:rPr>
              <a:t>Costo máximo = A  + B + [C*(FCC*FDA*FLC)]</a:t>
            </a:r>
          </a:p>
          <a:p>
            <a:pPr marL="1714500" lvl="3" indent="-342900">
              <a:spcBef>
                <a:spcPct val="0"/>
              </a:spcBef>
              <a:defRPr/>
            </a:pPr>
            <a:endParaRPr lang="es-CO" sz="1700" b="1" i="1" dirty="0" smtClean="0">
              <a:solidFill>
                <a:schemeClr val="tx1">
                  <a:lumMod val="75000"/>
                  <a:lumOff val="25000"/>
                </a:schemeClr>
              </a:solidFill>
              <a:latin typeface="Arial Narrow" pitchFamily="34" charset="0"/>
              <a:ea typeface="+mj-ea"/>
              <a:cs typeface="Arial" pitchFamily="34" charset="0"/>
            </a:endParaRPr>
          </a:p>
          <a:p>
            <a:pPr marL="1257300" lvl="2" indent="-34290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Se debe considerar que los factores externos afecten a  </a:t>
            </a:r>
            <a:r>
              <a:rPr lang="es-CO" sz="1700" b="1" dirty="0" smtClean="0">
                <a:solidFill>
                  <a:schemeClr val="tx1">
                    <a:lumMod val="75000"/>
                    <a:lumOff val="25000"/>
                  </a:schemeClr>
                </a:solidFill>
                <a:latin typeface="Arial Narrow" pitchFamily="34" charset="0"/>
                <a:ea typeface="+mj-ea"/>
                <a:cs typeface="Arial" pitchFamily="34" charset="0"/>
              </a:rPr>
              <a:t>A</a:t>
            </a:r>
            <a:r>
              <a:rPr lang="es-CO" sz="1700" dirty="0" smtClean="0">
                <a:solidFill>
                  <a:schemeClr val="tx1">
                    <a:lumMod val="75000"/>
                    <a:lumOff val="25000"/>
                  </a:schemeClr>
                </a:solidFill>
                <a:latin typeface="Arial Narrow" pitchFamily="34" charset="0"/>
                <a:ea typeface="+mj-ea"/>
                <a:cs typeface="Arial" pitchFamily="34" charset="0"/>
              </a:rPr>
              <a:t> y </a:t>
            </a:r>
            <a:r>
              <a:rPr lang="es-CO" sz="1700" b="1" dirty="0" smtClean="0">
                <a:solidFill>
                  <a:schemeClr val="tx1">
                    <a:lumMod val="75000"/>
                    <a:lumOff val="25000"/>
                  </a:schemeClr>
                </a:solidFill>
                <a:latin typeface="Arial Narrow" pitchFamily="34" charset="0"/>
                <a:ea typeface="+mj-ea"/>
                <a:cs typeface="Arial" pitchFamily="34" charset="0"/>
              </a:rPr>
              <a:t>B. </a:t>
            </a:r>
            <a:r>
              <a:rPr lang="es-CO" sz="1700" dirty="0" smtClean="0">
                <a:solidFill>
                  <a:schemeClr val="tx1">
                    <a:lumMod val="75000"/>
                    <a:lumOff val="25000"/>
                  </a:schemeClr>
                </a:solidFill>
                <a:latin typeface="Arial Narrow" pitchFamily="34" charset="0"/>
                <a:ea typeface="+mj-ea"/>
                <a:cs typeface="Arial" pitchFamily="34" charset="0"/>
              </a:rPr>
              <a:t>MOTIVOS. Todos los elementos que conforman los APU como los equipos, materiales, consumibles y personal, tienen los mismos factores de complejidad constructiva, dificultad de acceso y clase de localización constructiva. Ejemplo. Una válvula o una split tee debe ser, transportada, manipulada, bajo las mismas condiciones de arena, cemento de las cajas de inspección. Incluso estos elementos pueden ser conseguidos en el mismo sitio local de trabajo, mientras que los elementos , accesorios y equipos son especializados y  su complejidad de transporte, manipulación e instalación es mayor. Es claro que en el documento ITANSUCA ítem 13.2 y cuadro resumen la fórmula:</a:t>
            </a:r>
          </a:p>
          <a:p>
            <a:pPr marL="1257300" lvl="2"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1714500" lvl="3" indent="-34290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UCADE(1,2 o 3) + UCVAL(1,2 o 3) + UCCIN 2 = CEPA + FE</a:t>
            </a:r>
          </a:p>
          <a:p>
            <a:pPr marL="1714500" lvl="3"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1257300" lvl="2" indent="-342900">
              <a:defRPr/>
            </a:pPr>
            <a:r>
              <a:rPr lang="es-CO" sz="1700" dirty="0" smtClean="0">
                <a:solidFill>
                  <a:schemeClr val="tx1">
                    <a:lumMod val="75000"/>
                    <a:lumOff val="25000"/>
                  </a:schemeClr>
                </a:solidFill>
                <a:latin typeface="Arial Narrow" pitchFamily="34" charset="0"/>
                <a:ea typeface="+mj-ea"/>
                <a:cs typeface="Arial" pitchFamily="34" charset="0"/>
              </a:rPr>
              <a:t>Donde una vez sumados todos los costos del punto de entrada o salida, se </a:t>
            </a:r>
            <a:r>
              <a:rPr lang="es-CO" sz="1700" dirty="0" smtClean="0">
                <a:solidFill>
                  <a:schemeClr val="tx1">
                    <a:lumMod val="75000"/>
                    <a:lumOff val="25000"/>
                  </a:schemeClr>
                </a:solidFill>
                <a:latin typeface="Arial Narrow" pitchFamily="34" charset="0"/>
                <a:ea typeface="+mj-ea"/>
                <a:cs typeface="Arial" pitchFamily="34" charset="0"/>
              </a:rPr>
              <a:t>establece </a:t>
            </a:r>
            <a:r>
              <a:rPr lang="es-CO" sz="1700" dirty="0" smtClean="0">
                <a:solidFill>
                  <a:schemeClr val="tx1">
                    <a:lumMod val="75000"/>
                    <a:lumOff val="25000"/>
                  </a:schemeClr>
                </a:solidFill>
                <a:latin typeface="Arial Narrow" pitchFamily="34" charset="0"/>
                <a:ea typeface="+mj-ea"/>
                <a:cs typeface="Arial" pitchFamily="34" charset="0"/>
              </a:rPr>
              <a:t>si es necesario aplicar algún factor externo (FE), por complejidad constructiva, dificultad de acceso o clase de localización constructiva.</a:t>
            </a:r>
          </a:p>
          <a:p>
            <a:pPr marL="1257300" lvl="2"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1714500" lvl="3"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buFont typeface="+mj-lt"/>
              <a:buAutoNum type="alphaLcPeriod"/>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6"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42976" y="642918"/>
            <a:ext cx="7786742" cy="5857916"/>
          </a:xfrm>
          <a:prstGeom prst="rect">
            <a:avLst/>
          </a:prstGeom>
        </p:spPr>
        <p:txBody>
          <a:bodyPr/>
          <a:lstStyle/>
          <a:p>
            <a:pPr marL="800100" lvl="1" indent="-34290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Por la anterior y comparando la resolución, donde no hay modificación literal, la fórmula debe leerse e interpretarse así:</a:t>
            </a:r>
          </a:p>
          <a:p>
            <a:pPr marL="800100" lvl="1"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1714500" lvl="3" indent="-342900">
              <a:spcBef>
                <a:spcPct val="0"/>
              </a:spcBef>
              <a:defRPr/>
            </a:pPr>
            <a:r>
              <a:rPr lang="es-CO" sz="1700" b="1" i="1" dirty="0" smtClean="0">
                <a:solidFill>
                  <a:schemeClr val="tx1">
                    <a:lumMod val="75000"/>
                    <a:lumOff val="25000"/>
                  </a:schemeClr>
                </a:solidFill>
                <a:latin typeface="Arial Narrow" pitchFamily="34" charset="0"/>
                <a:cs typeface="Arial" pitchFamily="34" charset="0"/>
              </a:rPr>
              <a:t>Costo máximo = [A  + B + C]*(FCC*FDA*FLC)</a:t>
            </a:r>
            <a:endParaRPr lang="es-CO" sz="1700"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e.	Para los factores externos que afectan los costos máximos:</a:t>
            </a:r>
          </a:p>
          <a:p>
            <a:pPr marL="1314450" lvl="2" indent="-40005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1.-	FCC, complejidad constructiva. Se considera que la identificación de la complejidad baja y media están dentro de los parámetros actuales constructivos. Para la complejidad alta, se recomienda un valor de 8%, debido a que las facilidades para llegar a  topografías agrestes de mas de 25% de pendiente, son mejores a las percibidas hace 10 años (estudio ITANSUCA).</a:t>
            </a:r>
          </a:p>
          <a:p>
            <a:pPr marL="1314450" lvl="2" indent="-400050">
              <a:spcBef>
                <a:spcPct val="0"/>
              </a:spcBef>
              <a:buAutoNum type="arabicPeriod" startAt="2"/>
              <a:defRPr/>
            </a:pPr>
            <a:r>
              <a:rPr lang="es-CO" sz="1700" dirty="0" smtClean="0">
                <a:solidFill>
                  <a:schemeClr val="tx1">
                    <a:lumMod val="75000"/>
                    <a:lumOff val="25000"/>
                  </a:schemeClr>
                </a:solidFill>
                <a:latin typeface="Arial Narrow" pitchFamily="34" charset="0"/>
                <a:ea typeface="+mj-ea"/>
                <a:cs typeface="Arial" pitchFamily="34" charset="0"/>
              </a:rPr>
              <a:t>FDA, Dificultad de acceso. </a:t>
            </a:r>
            <a:r>
              <a:rPr lang="es-CO" sz="1700" dirty="0" smtClean="0">
                <a:solidFill>
                  <a:schemeClr val="tx1">
                    <a:lumMod val="75000"/>
                    <a:lumOff val="25000"/>
                  </a:schemeClr>
                </a:solidFill>
                <a:latin typeface="Arial Narrow" pitchFamily="34" charset="0"/>
                <a:cs typeface="Arial" pitchFamily="34" charset="0"/>
              </a:rPr>
              <a:t>Se considera que la identificación de las categorías 2 y 3 están dentro de los parámetros actuales constructivos. Para la categoría 1, se recomienda un valor de 15%, debido a que las facilidades para llegar a  zonas descarpadas o inhóspitas, son mejores a las percibidas hace 10 años (estudio ITANSUCA).</a:t>
            </a:r>
          </a:p>
          <a:p>
            <a:pPr marL="1314450" lvl="2" indent="-400050">
              <a:spcBef>
                <a:spcPct val="0"/>
              </a:spcBef>
              <a:buAutoNum type="arabicPeriod" startAt="2"/>
              <a:defRPr/>
            </a:pPr>
            <a:r>
              <a:rPr lang="es-CO" sz="1700" dirty="0" smtClean="0">
                <a:solidFill>
                  <a:schemeClr val="tx1">
                    <a:lumMod val="75000"/>
                    <a:lumOff val="25000"/>
                  </a:schemeClr>
                </a:solidFill>
                <a:latin typeface="Arial Narrow" pitchFamily="34" charset="0"/>
                <a:ea typeface="+mj-ea"/>
                <a:cs typeface="Arial" pitchFamily="34" charset="0"/>
              </a:rPr>
              <a:t>FLC, clase de localización constructiva. </a:t>
            </a:r>
            <a:r>
              <a:rPr lang="es-CO" sz="1700" dirty="0" smtClean="0">
                <a:solidFill>
                  <a:schemeClr val="tx1">
                    <a:lumMod val="75000"/>
                    <a:lumOff val="25000"/>
                  </a:schemeClr>
                </a:solidFill>
                <a:latin typeface="Arial Narrow" pitchFamily="34" charset="0"/>
                <a:cs typeface="Arial" pitchFamily="34" charset="0"/>
              </a:rPr>
              <a:t>Se considera que la identificación de las categorías 2 y 3 están dentro de los parámetros actuales constructivos. Para la categoría 1, se recomienda un valor de 6%, debido a que las facilidades para realizar una planificación, programación e integración entre las partes, son mejores a las percibidas hace 10 años (estudio ITANSUCA).</a:t>
            </a:r>
            <a:endParaRPr lang="es-CO" sz="1700" dirty="0" smtClean="0">
              <a:solidFill>
                <a:schemeClr val="tx1">
                  <a:lumMod val="75000"/>
                  <a:lumOff val="25000"/>
                </a:schemeClr>
              </a:solidFill>
              <a:latin typeface="Arial Narrow" pitchFamily="34" charset="0"/>
              <a:ea typeface="+mj-ea"/>
              <a:cs typeface="Arial" pitchFamily="34" charset="0"/>
            </a:endParaRPr>
          </a:p>
          <a:p>
            <a:pPr marL="1314450" lvl="2" indent="-40005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6" name="1 Título"/>
          <p:cNvSpPr txBox="1">
            <a:spLocks/>
          </p:cNvSpPr>
          <p:nvPr/>
        </p:nvSpPr>
        <p:spPr>
          <a:xfrm>
            <a:off x="557242" y="131762"/>
            <a:ext cx="8229600" cy="582594"/>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000100" y="857232"/>
            <a:ext cx="7929618" cy="5643602"/>
          </a:xfrm>
          <a:prstGeom prst="rect">
            <a:avLst/>
          </a:prstGeom>
        </p:spPr>
        <p:txBody>
          <a:bodyPr/>
          <a:lstStyle/>
          <a:p>
            <a:pPr marL="342900" indent="-342900">
              <a:spcBef>
                <a:spcPct val="0"/>
              </a:spcBef>
              <a:defRPr/>
            </a:pPr>
            <a:r>
              <a:rPr lang="es-CO" sz="1700" dirty="0" smtClean="0">
                <a:solidFill>
                  <a:schemeClr val="tx1">
                    <a:lumMod val="75000"/>
                    <a:lumOff val="25000"/>
                  </a:schemeClr>
                </a:solidFill>
                <a:latin typeface="Arial Narrow" pitchFamily="34" charset="0"/>
                <a:ea typeface="+mj-ea"/>
                <a:cs typeface="Arial" pitchFamily="34" charset="0"/>
              </a:rPr>
              <a:t>Para la aplicación de los factores externos, se recomienda la aplicación de los factores incluidos a continuación.</a:t>
            </a: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buAutoNum type="alphaLcPeriod" startAt="6"/>
              <a:defRPr/>
            </a:pPr>
            <a:r>
              <a:rPr lang="es-CO" sz="1700" dirty="0" smtClean="0">
                <a:solidFill>
                  <a:schemeClr val="tx1">
                    <a:lumMod val="75000"/>
                    <a:lumOff val="25000"/>
                  </a:schemeClr>
                </a:solidFill>
                <a:latin typeface="Arial Narrow" pitchFamily="34" charset="0"/>
                <a:ea typeface="+mj-ea"/>
                <a:cs typeface="Arial" pitchFamily="34" charset="0"/>
              </a:rPr>
              <a:t>Del ítem 5. Actualización de los valores de las unidades constructivas. Es necesario aclarar, que los valores del IPCm y del IPPm son los descritos en las tablas publicadas por el DANE, del mes anterior a la realización de la propuesta del transportador al agente o remitente potencial. La fórmula es procedente y su aplicación muestra valores cercanos a la realidad.</a:t>
            </a:r>
          </a:p>
          <a:p>
            <a:pPr marL="800100" lvl="1" indent="-342900">
              <a:spcBef>
                <a:spcPct val="0"/>
              </a:spcBef>
              <a:buAutoNum type="alphaLcPeriod" startAt="6"/>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7"/>
              <a:defRPr/>
            </a:pPr>
            <a:r>
              <a:rPr lang="es-CO" sz="1700" dirty="0" smtClean="0">
                <a:solidFill>
                  <a:schemeClr val="tx1">
                    <a:lumMod val="75000"/>
                    <a:lumOff val="25000"/>
                  </a:schemeClr>
                </a:solidFill>
                <a:latin typeface="Arial Narrow" pitchFamily="34" charset="0"/>
                <a:ea typeface="+mj-ea"/>
                <a:cs typeface="Arial" pitchFamily="34" charset="0"/>
              </a:rPr>
              <a:t>Del anexo 2.</a:t>
            </a:r>
          </a:p>
          <a:p>
            <a:pPr marL="800100" lvl="1" indent="-342900">
              <a:spcBef>
                <a:spcPct val="0"/>
              </a:spcBef>
              <a:buFont typeface="+mj-lt"/>
              <a:buAutoNum type="alphaLcPeriod"/>
              <a:defRPr/>
            </a:pPr>
            <a:r>
              <a:rPr lang="es-CO" sz="1700" dirty="0" smtClean="0">
                <a:solidFill>
                  <a:schemeClr val="tx1">
                    <a:lumMod val="75000"/>
                    <a:lumOff val="25000"/>
                  </a:schemeClr>
                </a:solidFill>
                <a:latin typeface="Arial Narrow" pitchFamily="34" charset="0"/>
                <a:ea typeface="+mj-ea"/>
                <a:cs typeface="Arial" pitchFamily="34" charset="0"/>
              </a:rPr>
              <a:t>Se presentan los análisis de los precios 2010, basados en los precios del año 2014 y aplicando la fórmula presentada en el ítem 5 del anexo 1.	</a:t>
            </a: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sz="17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17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2050" name="Picture 2"/>
          <p:cNvPicPr>
            <a:picLocks noChangeAspect="1" noChangeArrowheads="1"/>
          </p:cNvPicPr>
          <p:nvPr/>
        </p:nvPicPr>
        <p:blipFill>
          <a:blip r:embed="rId2"/>
          <a:srcRect/>
          <a:stretch>
            <a:fillRect/>
          </a:stretch>
        </p:blipFill>
        <p:spPr bwMode="auto">
          <a:xfrm>
            <a:off x="1338291" y="1643050"/>
            <a:ext cx="7377113" cy="1485900"/>
          </a:xfrm>
          <a:prstGeom prst="rect">
            <a:avLst/>
          </a:prstGeom>
          <a:noFill/>
          <a:ln w="9525">
            <a:noFill/>
            <a:miter lim="800000"/>
            <a:headEnd/>
            <a:tailEnd/>
          </a:ln>
          <a:effectLst/>
        </p:spPr>
      </p:pic>
      <p:sp>
        <p:nvSpPr>
          <p:cNvPr id="6" name="1 Título"/>
          <p:cNvSpPr txBox="1">
            <a:spLocks/>
          </p:cNvSpPr>
          <p:nvPr/>
        </p:nvSpPr>
        <p:spPr>
          <a:xfrm>
            <a:off x="457200" y="214290"/>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000100" y="642918"/>
            <a:ext cx="7929618" cy="5715040"/>
          </a:xfrm>
          <a:prstGeom prst="rect">
            <a:avLst/>
          </a:prstGeom>
        </p:spPr>
        <p:txBody>
          <a:bodyPr/>
          <a:lstStyle/>
          <a:p>
            <a:pPr marL="800100" lvl="1" indent="-342900">
              <a:spcBef>
                <a:spcPct val="0"/>
              </a:spcBef>
              <a:buAutoNum type="alphaLcPeriod" startAt="2"/>
              <a:defRPr/>
            </a:pPr>
            <a:r>
              <a:rPr lang="es-CO" dirty="0" smtClean="0">
                <a:solidFill>
                  <a:schemeClr val="tx1">
                    <a:lumMod val="75000"/>
                    <a:lumOff val="25000"/>
                  </a:schemeClr>
                </a:solidFill>
                <a:latin typeface="Arial Narrow" pitchFamily="34" charset="0"/>
                <a:ea typeface="+mj-ea"/>
                <a:cs typeface="Arial" pitchFamily="34" charset="0"/>
              </a:rPr>
              <a:t>De los análisis unitarios, se recomienda  y basados en las condiciones presupuestales actuales no incluir el porcentaje de administración (ITANSUCA 13.1.5) dentro de los análisis de precios unitarios. MOTIVO. Hoy en día las actividades administrativas son mas rigurosas por </a:t>
            </a:r>
            <a:r>
              <a:rPr lang="es-CO" dirty="0" smtClean="0">
                <a:solidFill>
                  <a:schemeClr val="tx1">
                    <a:lumMod val="75000"/>
                    <a:lumOff val="25000"/>
                  </a:schemeClr>
                </a:solidFill>
                <a:latin typeface="Arial Narrow" pitchFamily="34" charset="0"/>
                <a:ea typeface="+mj-ea"/>
                <a:cs typeface="Arial" pitchFamily="34" charset="0"/>
              </a:rPr>
              <a:t>control (normas, códigos), </a:t>
            </a:r>
            <a:r>
              <a:rPr lang="es-CO" dirty="0" smtClean="0">
                <a:solidFill>
                  <a:schemeClr val="tx1">
                    <a:lumMod val="75000"/>
                    <a:lumOff val="25000"/>
                  </a:schemeClr>
                </a:solidFill>
                <a:latin typeface="Arial Narrow" pitchFamily="34" charset="0"/>
                <a:ea typeface="+mj-ea"/>
                <a:cs typeface="Arial" pitchFamily="34" charset="0"/>
              </a:rPr>
              <a:t>por seguridad (humana y física), por calidad, certificaciones (trabajos en altura)  y cumplimiento, todo lo anterior implica gestión</a:t>
            </a:r>
            <a:r>
              <a:rPr lang="es-CO" dirty="0" smtClean="0">
                <a:solidFill>
                  <a:schemeClr val="tx1">
                    <a:lumMod val="75000"/>
                    <a:lumOff val="25000"/>
                  </a:schemeClr>
                </a:solidFill>
                <a:latin typeface="Arial Narrow" pitchFamily="34" charset="0"/>
                <a:ea typeface="+mj-ea"/>
                <a:cs typeface="Arial" pitchFamily="34" charset="0"/>
              </a:rPr>
              <a:t>. Por lo anterior se recomienda realizar los costos unitarios y afectarlos por el A (10%),I (10%), U (5%), y el IVA sobre la utilidad. </a:t>
            </a:r>
            <a:endParaRPr lang="es-CO" dirty="0" smtClean="0">
              <a:solidFill>
                <a:schemeClr val="tx1">
                  <a:lumMod val="75000"/>
                  <a:lumOff val="25000"/>
                </a:schemeClr>
              </a:solidFill>
              <a:latin typeface="Arial Narrow" pitchFamily="34" charset="0"/>
              <a:ea typeface="+mj-ea"/>
              <a:cs typeface="Arial" pitchFamily="34" charset="0"/>
            </a:endParaRPr>
          </a:p>
          <a:p>
            <a:pPr marL="800100" lvl="1" indent="-342900">
              <a:spcBef>
                <a:spcPct val="0"/>
              </a:spcBef>
              <a:buAutoNum type="alphaLcPeriod" startAt="2"/>
              <a:defRPr/>
            </a:pPr>
            <a:r>
              <a:rPr lang="es-CO" dirty="0" smtClean="0">
                <a:solidFill>
                  <a:schemeClr val="tx1">
                    <a:lumMod val="75000"/>
                    <a:lumOff val="25000"/>
                  </a:schemeClr>
                </a:solidFill>
                <a:latin typeface="Arial Narrow" pitchFamily="34" charset="0"/>
                <a:ea typeface="+mj-ea"/>
                <a:cs typeface="Arial" pitchFamily="34" charset="0"/>
              </a:rPr>
              <a:t>Referente al by pass se debe considerar dos casos.</a:t>
            </a:r>
          </a:p>
          <a:p>
            <a:pPr marL="1257300" lvl="2" indent="-342900">
              <a:spcBef>
                <a:spcPct val="0"/>
              </a:spcBef>
              <a:buAutoNum type="alphaLcPeriod"/>
              <a:defRPr/>
            </a:pPr>
            <a:r>
              <a:rPr lang="es-CO" dirty="0" smtClean="0">
                <a:solidFill>
                  <a:schemeClr val="tx1">
                    <a:lumMod val="75000"/>
                    <a:lumOff val="25000"/>
                  </a:schemeClr>
                </a:solidFill>
                <a:latin typeface="Arial Narrow" pitchFamily="34" charset="0"/>
                <a:ea typeface="+mj-ea"/>
                <a:cs typeface="Arial" pitchFamily="34" charset="0"/>
              </a:rPr>
              <a:t>El  by pass que considera el estudio de ITANSUCA (hoja 67 y 89). La cual se construye en la instalación de válvulas mayores a 6” en ANSI 600, para equilibrio de </a:t>
            </a:r>
            <a:r>
              <a:rPr lang="es-CO" dirty="0" smtClean="0">
                <a:solidFill>
                  <a:schemeClr val="tx1">
                    <a:lumMod val="75000"/>
                    <a:lumOff val="25000"/>
                  </a:schemeClr>
                </a:solidFill>
                <a:latin typeface="Arial Narrow" pitchFamily="34" charset="0"/>
                <a:ea typeface="+mj-ea"/>
                <a:cs typeface="Arial" pitchFamily="34" charset="0"/>
              </a:rPr>
              <a:t>presiones;  </a:t>
            </a:r>
            <a:r>
              <a:rPr lang="es-CO" dirty="0" smtClean="0">
                <a:solidFill>
                  <a:schemeClr val="tx1">
                    <a:lumMod val="75000"/>
                    <a:lumOff val="25000"/>
                  </a:schemeClr>
                </a:solidFill>
                <a:latin typeface="Arial Narrow" pitchFamily="34" charset="0"/>
                <a:ea typeface="+mj-ea"/>
                <a:cs typeface="Arial" pitchFamily="34" charset="0"/>
              </a:rPr>
              <a:t>los cuales se incluye tal como lo previsto y.</a:t>
            </a:r>
          </a:p>
          <a:p>
            <a:pPr marL="1257300" lvl="2" indent="-342900">
              <a:spcBef>
                <a:spcPct val="0"/>
              </a:spcBef>
              <a:buAutoNum type="alphaLcPeriod"/>
              <a:defRPr/>
            </a:pPr>
            <a:r>
              <a:rPr lang="es-CO" dirty="0" smtClean="0">
                <a:solidFill>
                  <a:schemeClr val="tx1">
                    <a:lumMod val="75000"/>
                    <a:lumOff val="25000"/>
                  </a:schemeClr>
                </a:solidFill>
                <a:latin typeface="Arial Narrow" pitchFamily="34" charset="0"/>
                <a:ea typeface="+mj-ea"/>
                <a:cs typeface="Arial" pitchFamily="34" charset="0"/>
              </a:rPr>
              <a:t>Un by pass que por razones técnicas, de operación y mantenimiento al actuador </a:t>
            </a:r>
            <a:r>
              <a:rPr lang="es-CO" dirty="0" smtClean="0">
                <a:solidFill>
                  <a:schemeClr val="tx1">
                    <a:lumMod val="75000"/>
                    <a:lumOff val="25000"/>
                  </a:schemeClr>
                </a:solidFill>
                <a:latin typeface="Arial Narrow" pitchFamily="34" charset="0"/>
                <a:ea typeface="+mj-ea"/>
                <a:cs typeface="Arial" pitchFamily="34" charset="0"/>
              </a:rPr>
              <a:t>y/o </a:t>
            </a:r>
            <a:r>
              <a:rPr lang="es-CO" dirty="0" smtClean="0">
                <a:solidFill>
                  <a:schemeClr val="tx1">
                    <a:lumMod val="75000"/>
                    <a:lumOff val="25000"/>
                  </a:schemeClr>
                </a:solidFill>
                <a:latin typeface="Arial Narrow" pitchFamily="34" charset="0"/>
                <a:ea typeface="+mj-ea"/>
                <a:cs typeface="Arial" pitchFamily="34" charset="0"/>
              </a:rPr>
              <a:t>al sistemas de control se considera debe </a:t>
            </a:r>
            <a:r>
              <a:rPr lang="es-CO" dirty="0" smtClean="0">
                <a:solidFill>
                  <a:schemeClr val="tx1">
                    <a:lumMod val="75000"/>
                    <a:lumOff val="25000"/>
                  </a:schemeClr>
                </a:solidFill>
                <a:latin typeface="Arial Narrow" pitchFamily="34" charset="0"/>
                <a:ea typeface="+mj-ea"/>
                <a:cs typeface="Arial" pitchFamily="34" charset="0"/>
              </a:rPr>
              <a:t>construirse; </a:t>
            </a:r>
            <a:r>
              <a:rPr lang="es-CO" dirty="0" smtClean="0">
                <a:solidFill>
                  <a:schemeClr val="tx1">
                    <a:lumMod val="75000"/>
                    <a:lumOff val="25000"/>
                  </a:schemeClr>
                </a:solidFill>
                <a:latin typeface="Arial Narrow" pitchFamily="34" charset="0"/>
                <a:ea typeface="+mj-ea"/>
                <a:cs typeface="Arial" pitchFamily="34" charset="0"/>
              </a:rPr>
              <a:t>se deberá diseñar. Ver esquema. Para estos casos se debe presupuestar los elementos y accesorios correspondientes, justificando su uso, como complemento a las unidades constructivas de la resolución. Bajo parámetros y condiciones establecidos en la misma. Tanto la parte mecánica como la parte civil (caja de inspección).</a:t>
            </a:r>
          </a:p>
          <a:p>
            <a:pPr marL="1257300" lvl="2" indent="-342900">
              <a:spcBef>
                <a:spcPct val="0"/>
              </a:spcBef>
              <a:buAutoNum type="alphaLcPeriod"/>
              <a:defRPr/>
            </a:pPr>
            <a:r>
              <a:rPr lang="es-CO" dirty="0" smtClean="0">
                <a:solidFill>
                  <a:schemeClr val="tx1">
                    <a:lumMod val="75000"/>
                    <a:lumOff val="25000"/>
                  </a:schemeClr>
                </a:solidFill>
                <a:latin typeface="Arial Narrow" pitchFamily="34" charset="0"/>
                <a:ea typeface="+mj-ea"/>
                <a:cs typeface="Arial" pitchFamily="34" charset="0"/>
              </a:rPr>
              <a:t>La caja de inspección se construye con base al diámetro de la tubería y de los accesorios, elementos que se requieran instalar.</a:t>
            </a:r>
          </a:p>
          <a:p>
            <a:pPr marL="1257300" lvl="2" indent="-342900">
              <a:spcBef>
                <a:spcPct val="0"/>
              </a:spcBef>
              <a:buAutoNum type="alphaL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1314450" lvl="2" indent="-400050">
              <a:spcBef>
                <a:spcPct val="0"/>
              </a:spcBef>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6" name="1 Título"/>
          <p:cNvSpPr txBox="1">
            <a:spLocks/>
          </p:cNvSpPr>
          <p:nvPr/>
        </p:nvSpPr>
        <p:spPr>
          <a:xfrm>
            <a:off x="457200" y="214290"/>
            <a:ext cx="8229600" cy="50006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57752" y="1000108"/>
            <a:ext cx="4034728" cy="435771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1 Título"/>
          <p:cNvSpPr txBox="1">
            <a:spLocks/>
          </p:cNvSpPr>
          <p:nvPr/>
        </p:nvSpPr>
        <p:spPr>
          <a:xfrm>
            <a:off x="857224" y="5500702"/>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Soldadura de weldolet, niple y brida</a:t>
            </a:r>
            <a:endParaRPr kumimoji="0" lang="en-US" sz="15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929190" y="5572140"/>
            <a:ext cx="3962400" cy="5000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Soldadura de weldolet, niple y brida. Ver pruebas tintas penetrantes e instalación válvula con volante</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9" name="1 Título"/>
          <p:cNvSpPr txBox="1">
            <a:spLocks/>
          </p:cNvSpPr>
          <p:nvPr/>
        </p:nvSpPr>
        <p:spPr>
          <a:xfrm>
            <a:off x="2000232" y="214290"/>
            <a:ext cx="4929222" cy="5715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u="none" strike="noStrike" kern="1200" cap="none" spc="0" normalizeH="0" baseline="0" noProof="0" dirty="0" smtClean="0">
                <a:ln>
                  <a:noFill/>
                </a:ln>
                <a:solidFill>
                  <a:schemeClr val="tx1"/>
                </a:solidFill>
                <a:effectLst/>
                <a:uLnTx/>
                <a:uFillTx/>
                <a:latin typeface="Arial Narrow" pitchFamily="34" charset="0"/>
                <a:ea typeface="+mj-ea"/>
                <a:cs typeface="Arial" pitchFamily="34" charset="0"/>
              </a:rPr>
              <a:t>Unidades Constructivas</a:t>
            </a:r>
            <a:endParaRPr kumimoji="0" lang="en-US" sz="3000" b="1" u="none" strike="noStrike" kern="1200" cap="none" spc="0" normalizeH="0" baseline="0" noProof="0" dirty="0">
              <a:ln>
                <a:noFill/>
              </a:ln>
              <a:solidFill>
                <a:schemeClr val="tx1"/>
              </a:solidFill>
              <a:effectLst/>
              <a:uLnTx/>
              <a:uFillTx/>
              <a:latin typeface="Arial Narrow" pitchFamily="34" charset="0"/>
              <a:ea typeface="+mj-ea"/>
              <a:cs typeface="Arial" pitchFamily="34" charset="0"/>
            </a:endParaRPr>
          </a:p>
        </p:txBody>
      </p:sp>
      <p:pic>
        <p:nvPicPr>
          <p:cNvPr id="1026" name="Picture 2" descr="C:\Users\FERNANDO\Pictures\foto cno gas.png"/>
          <p:cNvPicPr>
            <a:picLocks noChangeAspect="1" noChangeArrowheads="1"/>
          </p:cNvPicPr>
          <p:nvPr/>
        </p:nvPicPr>
        <p:blipFill>
          <a:blip r:embed="rId3"/>
          <a:srcRect l="5172" t="4364" r="8621" b="6897"/>
          <a:stretch>
            <a:fillRect/>
          </a:stretch>
        </p:blipFill>
        <p:spPr bwMode="auto">
          <a:xfrm>
            <a:off x="1071538" y="1000108"/>
            <a:ext cx="3571900" cy="435771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42976" y="714356"/>
            <a:ext cx="7858180" cy="5786478"/>
          </a:xfrm>
          <a:prstGeom prst="rect">
            <a:avLst/>
          </a:prstGeom>
        </p:spPr>
        <p:txBody>
          <a:bodyPr/>
          <a:lstStyle/>
          <a:p>
            <a:pPr marL="800100" lvl="1" indent="-342900">
              <a:spcBef>
                <a:spcPct val="0"/>
              </a:spcBef>
              <a:defRPr/>
            </a:pPr>
            <a:endParaRPr lang="es-CO" sz="2000" dirty="0" smtClean="0">
              <a:solidFill>
                <a:schemeClr val="tx1">
                  <a:lumMod val="75000"/>
                  <a:lumOff val="25000"/>
                </a:schemeClr>
              </a:solidFill>
              <a:latin typeface="Arial Narrow" pitchFamily="34" charset="0"/>
              <a:ea typeface="+mj-ea"/>
              <a:cs typeface="Arial" pitchFamily="34" charset="0"/>
            </a:endParaRPr>
          </a:p>
          <a:p>
            <a:pPr marL="1257300" lvl="2" indent="-342900">
              <a:spcBef>
                <a:spcPct val="0"/>
              </a:spcBef>
              <a:buAutoNum type="alphaLcPeriod"/>
              <a:defRPr/>
            </a:pPr>
            <a:endParaRPr lang="es-CO" sz="2000" dirty="0" smtClean="0">
              <a:solidFill>
                <a:schemeClr val="tx1">
                  <a:lumMod val="75000"/>
                  <a:lumOff val="25000"/>
                </a:schemeClr>
              </a:solidFill>
              <a:latin typeface="Arial Narrow" pitchFamily="34" charset="0"/>
              <a:ea typeface="+mj-ea"/>
              <a:cs typeface="Arial" pitchFamily="34" charset="0"/>
            </a:endParaRPr>
          </a:p>
          <a:p>
            <a:pPr marL="1314450" lvl="2" indent="-400050">
              <a:spcBef>
                <a:spcPct val="0"/>
              </a:spcBef>
              <a:defRPr/>
            </a:pPr>
            <a:endParaRPr lang="es-CO" sz="2000"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sz="20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sz="20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20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2000"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20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sz="2000"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20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sz="20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3075" name="Picture 3"/>
          <p:cNvPicPr>
            <a:picLocks noChangeAspect="1" noChangeArrowheads="1"/>
          </p:cNvPicPr>
          <p:nvPr/>
        </p:nvPicPr>
        <p:blipFill>
          <a:blip r:embed="rId2"/>
          <a:srcRect/>
          <a:stretch>
            <a:fillRect/>
          </a:stretch>
        </p:blipFill>
        <p:spPr bwMode="auto">
          <a:xfrm>
            <a:off x="1285852" y="1285860"/>
            <a:ext cx="7000924" cy="4821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1 Título"/>
          <p:cNvSpPr txBox="1">
            <a:spLocks/>
          </p:cNvSpPr>
          <p:nvPr/>
        </p:nvSpPr>
        <p:spPr>
          <a:xfrm>
            <a:off x="457200" y="214290"/>
            <a:ext cx="8229600" cy="571504"/>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142976" y="1357298"/>
            <a:ext cx="7315224" cy="5000660"/>
          </a:xfrm>
          <a:prstGeom prst="rect">
            <a:avLst/>
          </a:prstGeom>
        </p:spPr>
        <p:txBody>
          <a:bodyPr/>
          <a:lstStyle/>
          <a:p>
            <a:pPr marL="342900" indent="-342900">
              <a:spcBef>
                <a:spcPct val="0"/>
              </a:spcBef>
              <a:defRPr/>
            </a:pPr>
            <a:r>
              <a:rPr lang="es-CO" dirty="0" smtClean="0">
                <a:solidFill>
                  <a:schemeClr val="tx1">
                    <a:lumMod val="75000"/>
                    <a:lumOff val="25000"/>
                  </a:schemeClr>
                </a:solidFill>
                <a:latin typeface="Arial Narrow" pitchFamily="34" charset="0"/>
                <a:ea typeface="+mj-ea"/>
                <a:cs typeface="Arial" pitchFamily="34" charset="0"/>
              </a:rPr>
              <a:t>8.	Del anexo 1: ítem 3. Costos anuales máximos de administración, operación y mantenimiento. (ITANSUCA 12.1.4) Es importante definir que para este ítem, los precios solo incluyen los costos por administración, operación, mantenimiento predictivo y/o preventivo. Si por alguna circunstancia se ha detectado o se detecta durante el mantenimiento un  correctivo y que corresponda al remitente, este será cobrado o presupuestado para su aprobación por parte del remitente.</a:t>
            </a:r>
          </a:p>
          <a:p>
            <a:pPr marL="342900" indent="-342900">
              <a:spcBef>
                <a:spcPct val="0"/>
              </a:spcBef>
              <a:defRPr/>
            </a:pPr>
            <a:r>
              <a:rPr lang="es-CO" dirty="0" smtClean="0">
                <a:solidFill>
                  <a:schemeClr val="tx1">
                    <a:lumMod val="75000"/>
                    <a:lumOff val="25000"/>
                  </a:schemeClr>
                </a:solidFill>
                <a:latin typeface="Arial Narrow" pitchFamily="34" charset="0"/>
                <a:ea typeface="+mj-ea"/>
                <a:cs typeface="Arial" pitchFamily="34" charset="0"/>
              </a:rPr>
              <a:t>9.	Es de anotar, que el mantenimiento correctivo no necesariamente debe hacerse cada año, podrá realizarse de acuerdo a la urgencia o gravedad del daño.</a:t>
            </a:r>
          </a:p>
          <a:p>
            <a:pPr marL="1257300" lvl="2" indent="-342900">
              <a:spcBef>
                <a:spcPct val="0"/>
              </a:spcBef>
              <a:buAutoNum type="alphaL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1314450" lvl="2" indent="-400050">
              <a:spcBef>
                <a:spcPct val="0"/>
              </a:spcBef>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indent="-342900">
              <a:spcBef>
                <a:spcPct val="0"/>
              </a:spcBef>
              <a:buAutoNum type="arabicPeriod" startAt="5"/>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lang="es-CO" dirty="0" smtClean="0">
              <a:solidFill>
                <a:schemeClr val="tx1">
                  <a:lumMod val="75000"/>
                  <a:lumOff val="25000"/>
                </a:schemeClr>
              </a:solidFill>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a:p>
            <a:pPr marL="342900" lvl="0" indent="-342900">
              <a:spcBef>
                <a:spcPct val="0"/>
              </a:spcBef>
              <a:buFont typeface="+mj-lt"/>
              <a:buAutoNum type="arabicPeriod"/>
              <a:defRPr/>
            </a:pPr>
            <a:endParaRPr kumimoji="0" lang="es-CO" b="0" i="0"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6" name="1 Título"/>
          <p:cNvSpPr txBox="1">
            <a:spLocks/>
          </p:cNvSpPr>
          <p:nvPr/>
        </p:nvSpPr>
        <p:spPr>
          <a:xfrm>
            <a:off x="571472" y="285728"/>
            <a:ext cx="8229600" cy="72547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OBSERVACIONES y RECOMENDACIONES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57488" y="642918"/>
            <a:ext cx="4357718" cy="400110"/>
          </a:xfrm>
          <a:prstGeom prst="rect">
            <a:avLst/>
          </a:prstGeom>
          <a:noFill/>
        </p:spPr>
        <p:txBody>
          <a:bodyPr wrap="square" rtlCol="0">
            <a:spAutoFit/>
          </a:bodyPr>
          <a:lstStyle/>
          <a:p>
            <a:pPr algn="ctr"/>
            <a:r>
              <a:rPr lang="es-CO" sz="2000" dirty="0" smtClean="0">
                <a:solidFill>
                  <a:schemeClr val="tx1">
                    <a:lumMod val="75000"/>
                    <a:lumOff val="25000"/>
                  </a:schemeClr>
                </a:solidFill>
                <a:latin typeface="Arial Narrow" pitchFamily="34" charset="0"/>
              </a:rPr>
              <a:t>ANEXOS</a:t>
            </a:r>
            <a:endParaRPr lang="es-CO" sz="2000" dirty="0">
              <a:solidFill>
                <a:schemeClr val="tx1">
                  <a:lumMod val="75000"/>
                  <a:lumOff val="25000"/>
                </a:schemeClr>
              </a:solidFill>
              <a:latin typeface="Arial Narrow" pitchFamily="34" charset="0"/>
            </a:endParaRPr>
          </a:p>
        </p:txBody>
      </p:sp>
      <p:sp>
        <p:nvSpPr>
          <p:cNvPr id="6" name="5 CuadroTexto"/>
          <p:cNvSpPr txBox="1"/>
          <p:nvPr/>
        </p:nvSpPr>
        <p:spPr>
          <a:xfrm>
            <a:off x="1857356" y="1214422"/>
            <a:ext cx="6143668" cy="2031325"/>
          </a:xfrm>
          <a:prstGeom prst="rect">
            <a:avLst/>
          </a:prstGeom>
          <a:noFill/>
        </p:spPr>
        <p:txBody>
          <a:bodyPr wrap="square" rtlCol="0">
            <a:spAutoFit/>
          </a:bodyPr>
          <a:lstStyle/>
          <a:p>
            <a:pPr algn="ctr"/>
            <a:r>
              <a:rPr lang="es-CO" dirty="0" smtClean="0">
                <a:hlinkClick r:id="rId2" action="ppaction://hlinkfile"/>
              </a:rPr>
              <a:t>Planos</a:t>
            </a:r>
            <a:endParaRPr lang="es-CO" dirty="0"/>
          </a:p>
          <a:p>
            <a:pPr algn="ctr"/>
            <a:endParaRPr lang="es-CO" dirty="0" smtClean="0"/>
          </a:p>
          <a:p>
            <a:pPr algn="ctr"/>
            <a:endParaRPr lang="es-CO" dirty="0"/>
          </a:p>
          <a:p>
            <a:pPr algn="ctr"/>
            <a:endParaRPr lang="es-CO" dirty="0" smtClean="0"/>
          </a:p>
          <a:p>
            <a:pPr algn="ctr"/>
            <a:endParaRPr lang="es-CO" dirty="0"/>
          </a:p>
          <a:p>
            <a:pPr algn="ctr"/>
            <a:endParaRPr lang="es-CO" dirty="0" smtClean="0"/>
          </a:p>
          <a:p>
            <a:pPr algn="ctr"/>
            <a:endParaRPr lang="es-CO"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71538"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Proceso de perforado</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3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Weldolet, niple y brida. Ver pintura protectora e instalación válvula con volante</a:t>
            </a:r>
            <a:endParaRPr kumimoji="0" lang="en-US" sz="13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9"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1071546"/>
            <a:ext cx="3747835" cy="44656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2066" y="1051630"/>
            <a:ext cx="3786214" cy="446353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0010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Soldadura de weldolet, tee y brida = 3 way</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tee</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Instalación  3 way tee con accesorios</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1538" y="964198"/>
            <a:ext cx="3676398"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2066" y="1000108"/>
            <a:ext cx="3817564"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00232" y="357166"/>
            <a:ext cx="4929222" cy="35719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38228" y="5715016"/>
            <a:ext cx="3962400" cy="5715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Instalación Hot tap.</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Ver donde va a quedar la válvula y ver otros servicios</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Instalación  3 way tee con split</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1626" y="928670"/>
            <a:ext cx="3746126" cy="46329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2066" y="928670"/>
            <a:ext cx="3786214" cy="4597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00232" y="357166"/>
            <a:ext cx="4929222" cy="357190"/>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857224" y="5715016"/>
            <a:ext cx="3962400" cy="57150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Accesorio hot tap de sacrificio, ver tubería y caja de inspección.</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895880" y="5715016"/>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Disposición para realizar la perforación en un accesorio</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 que va a sacrificarse.</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2976" y="928670"/>
            <a:ext cx="3632197" cy="448081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2066" y="928670"/>
            <a:ext cx="3817564" cy="448081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1000100" y="5500702"/>
            <a:ext cx="3962400" cy="42862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Vista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parcial</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punto</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de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salida</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sin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caja</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de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inspección</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8" name="1 Título"/>
          <p:cNvSpPr txBox="1">
            <a:spLocks/>
          </p:cNvSpPr>
          <p:nvPr/>
        </p:nvSpPr>
        <p:spPr>
          <a:xfrm>
            <a:off x="4929190" y="4357694"/>
            <a:ext cx="3962400" cy="42862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Punto</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de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salida</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sin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caja</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de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inspección</a:t>
            </a:r>
            <a:r>
              <a:rPr kumimoji="0" lang="en-US" sz="14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 y </a:t>
            </a:r>
            <a:r>
              <a:rPr kumimoji="0" lang="en-US" sz="1400" b="1" u="none" strike="noStrike" kern="1200" cap="none" spc="0" normalizeH="0" baseline="0" noProof="0" dirty="0" err="1" smtClean="0">
                <a:ln>
                  <a:noFill/>
                </a:ln>
                <a:solidFill>
                  <a:schemeClr val="tx1">
                    <a:lumMod val="75000"/>
                    <a:lumOff val="25000"/>
                  </a:schemeClr>
                </a:solidFill>
                <a:effectLst/>
                <a:uLnTx/>
                <a:uFillTx/>
                <a:latin typeface="Arial Narrow" pitchFamily="34" charset="0"/>
                <a:ea typeface="+mj-ea"/>
                <a:cs typeface="Arial" pitchFamily="34" charset="0"/>
              </a:rPr>
              <a:t>actuador</a:t>
            </a:r>
            <a:r>
              <a:rPr kumimoji="0" lang="en-US" sz="1400" b="1" u="none" strike="noStrike" kern="1200" cap="none" spc="0" normalizeH="0" noProof="0" dirty="0" smtClean="0">
                <a:ln>
                  <a:noFill/>
                </a:ln>
                <a:solidFill>
                  <a:schemeClr val="tx1">
                    <a:lumMod val="75000"/>
                    <a:lumOff val="25000"/>
                  </a:schemeClr>
                </a:solidFill>
                <a:effectLst/>
                <a:uLnTx/>
                <a:uFillTx/>
                <a:latin typeface="Arial Narrow" pitchFamily="34" charset="0"/>
                <a:ea typeface="+mj-ea"/>
                <a:cs typeface="Arial" pitchFamily="34" charset="0"/>
              </a:rPr>
              <a:t>.</a:t>
            </a:r>
            <a:endParaRPr kumimoji="0" lang="en-US" sz="14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sp>
        <p:nvSpPr>
          <p:cNvPr id="10" name="1 Título"/>
          <p:cNvSpPr txBox="1">
            <a:spLocks/>
          </p:cNvSpPr>
          <p:nvPr/>
        </p:nvSpPr>
        <p:spPr>
          <a:xfrm>
            <a:off x="2000232" y="357166"/>
            <a:ext cx="4929222" cy="35719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smtClean="0">
                <a:ln>
                  <a:noFill/>
                </a:ln>
                <a:solidFill>
                  <a:schemeClr val="tx1">
                    <a:lumMod val="75000"/>
                    <a:lumOff val="25000"/>
                  </a:schemeClr>
                </a:solidFill>
                <a:effectLst/>
                <a:uLnTx/>
                <a:uFillTx/>
                <a:latin typeface="Arial Narrow" pitchFamily="34" charset="0"/>
                <a:ea typeface="+mj-ea"/>
                <a:cs typeface="Arial" pitchFamily="34" charset="0"/>
              </a:rPr>
              <a:t>Unidades Constructivas</a:t>
            </a:r>
            <a:endParaRPr kumimoji="0" lang="en-US" sz="2000" b="1" u="none" strike="noStrike" kern="1200" cap="none" spc="0" normalizeH="0" baseline="0" noProof="0" dirty="0">
              <a:ln>
                <a:noFill/>
              </a:ln>
              <a:solidFill>
                <a:schemeClr val="tx1">
                  <a:lumMod val="75000"/>
                  <a:lumOff val="25000"/>
                </a:schemeClr>
              </a:solidFill>
              <a:effectLst/>
              <a:uLnTx/>
              <a:uFillTx/>
              <a:latin typeface="Arial Narrow" pitchFamily="34" charset="0"/>
              <a:ea typeface="+mj-ea"/>
              <a:cs typeface="Arial" pitchFamily="34" charset="0"/>
            </a:endParaRPr>
          </a:p>
        </p:txBody>
      </p:sp>
      <p:pic>
        <p:nvPicPr>
          <p:cNvPr id="11" name="Picture 2" descr="D:\heriberto\Heriberto Gualdron\NUEVAS CONEXIONES\PUNTOS DE SALIDA\5. CONSTRUIDOS\A CARGO DE TGI\Combustibles  Barbosa\CONSTRUCCIÓN\fotos finales\IMG00075-20110227-12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1538" y="1714488"/>
            <a:ext cx="3643338" cy="357254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D:\heriberto\Heriberto Gualdron\NUEVAS CONEXIONES\PUNTOS DE SALIDA\5. CONSTRUIDOS\A CARGO DE TGI\MOVIGAS\FOTOS SOGAMOSO\fotos visita\IMG00276-20110523-165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628" y="928670"/>
            <a:ext cx="3929090" cy="327482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1231</TotalTime>
  <Words>1966</Words>
  <Application>Microsoft Office PowerPoint</Application>
  <PresentationFormat>Presentación en pantalla (4:3)</PresentationFormat>
  <Paragraphs>201</Paragraphs>
  <Slides>42</Slides>
  <Notes>0</Notes>
  <HiddenSlides>0</HiddenSlides>
  <MMClips>1</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42</vt:i4>
      </vt:variant>
    </vt:vector>
  </HeadingPairs>
  <TitlesOfParts>
    <vt:vector size="44" baseType="lpstr">
      <vt:lpstr>Arial</vt:lpstr>
      <vt:lpstr>Diseño predeterminado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FERNANDO</cp:lastModifiedBy>
  <cp:revision>189</cp:revision>
  <dcterms:created xsi:type="dcterms:W3CDTF">2010-05-23T14:28:12Z</dcterms:created>
  <dcterms:modified xsi:type="dcterms:W3CDTF">2014-11-19T16:53:54Z</dcterms:modified>
</cp:coreProperties>
</file>